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89" r:id="rId2"/>
    <p:sldId id="625" r:id="rId3"/>
    <p:sldId id="557" r:id="rId4"/>
    <p:sldId id="652" r:id="rId5"/>
    <p:sldId id="554" r:id="rId6"/>
    <p:sldId id="626" r:id="rId7"/>
    <p:sldId id="562" r:id="rId8"/>
    <p:sldId id="653" r:id="rId9"/>
    <p:sldId id="571" r:id="rId10"/>
    <p:sldId id="578" r:id="rId11"/>
    <p:sldId id="654" r:id="rId12"/>
    <p:sldId id="627" r:id="rId13"/>
    <p:sldId id="602" r:id="rId14"/>
    <p:sldId id="463" r:id="rId15"/>
    <p:sldId id="415" r:id="rId16"/>
    <p:sldId id="658" r:id="rId17"/>
    <p:sldId id="660" r:id="rId18"/>
    <p:sldId id="659" r:id="rId19"/>
    <p:sldId id="662" r:id="rId20"/>
    <p:sldId id="651" r:id="rId21"/>
    <p:sldId id="649" r:id="rId22"/>
    <p:sldId id="648" r:id="rId23"/>
    <p:sldId id="650" r:id="rId24"/>
    <p:sldId id="622" r:id="rId25"/>
    <p:sldId id="623" r:id="rId26"/>
    <p:sldId id="647" r:id="rId27"/>
  </p:sldIdLst>
  <p:sldSz cx="10045700" cy="7740650"/>
  <p:notesSz cx="7010400" cy="9296400"/>
  <p:defaultTextStyle>
    <a:defPPr>
      <a:defRPr lang="es-MX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202"/>
    <a:srgbClr val="D09E00"/>
    <a:srgbClr val="008000"/>
    <a:srgbClr val="E4C508"/>
    <a:srgbClr val="FF7C80"/>
    <a:srgbClr val="FF5050"/>
    <a:srgbClr val="11D97A"/>
    <a:srgbClr val="FAE87A"/>
    <a:srgbClr val="461E6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434" autoAdjust="0"/>
  </p:normalViewPr>
  <p:slideViewPr>
    <p:cSldViewPr showGuides="1">
      <p:cViewPr varScale="1">
        <p:scale>
          <a:sx n="59" d="100"/>
          <a:sy n="59" d="100"/>
        </p:scale>
        <p:origin x="630" y="78"/>
      </p:cViewPr>
      <p:guideLst>
        <p:guide orient="horz" pos="2438"/>
        <p:guide pos="3164"/>
      </p:guideLst>
    </p:cSldViewPr>
  </p:slideViewPr>
  <p:outlineViewPr>
    <p:cViewPr>
      <p:scale>
        <a:sx n="33" d="100"/>
        <a:sy n="33" d="100"/>
      </p:scale>
      <p:origin x="18" y="87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F2A1F11-CA01-4954-A1B1-04A83E61B382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696913"/>
            <a:ext cx="45243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F78D416-9CFD-4885-A7D9-2DB12F0E3E1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3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/>
            <a:fld id="{A10B3865-58BF-4883-A197-04377E0E5274}" type="slidenum">
              <a:rPr lang="es-MX" altLang="es-MX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eaLnBrk="1"/>
              <a:t>21</a:t>
            </a:fld>
            <a:endParaRPr lang="es-MX" altLang="es-MX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655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763588"/>
            <a:ext cx="489585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s-MX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1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43000"/>
            <a:ext cx="4003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1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43000"/>
            <a:ext cx="4003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0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3428" y="2404619"/>
            <a:ext cx="8538845" cy="165922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6855" y="4386368"/>
            <a:ext cx="7031990" cy="19781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02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1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001679" y="349405"/>
            <a:ext cx="2483520" cy="74557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1118" y="349405"/>
            <a:ext cx="7283133" cy="74557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42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96" y="308846"/>
            <a:ext cx="9037965" cy="1290650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E4D2F-E18D-4BE0-8867-B37DC356FE9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73689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9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3541" y="4974085"/>
            <a:ext cx="8538845" cy="15373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3541" y="3280818"/>
            <a:ext cx="8538845" cy="169326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102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1118" y="2039088"/>
            <a:ext cx="4883326" cy="57660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01873" y="2039088"/>
            <a:ext cx="4883326" cy="57660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397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285" y="309985"/>
            <a:ext cx="9041130" cy="12901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285" y="1732688"/>
            <a:ext cx="4438595" cy="722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285" y="2454790"/>
            <a:ext cx="4438595" cy="445983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3077" y="1732688"/>
            <a:ext cx="4440339" cy="72210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3077" y="2454790"/>
            <a:ext cx="4440339" cy="445983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69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7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286" y="308193"/>
            <a:ext cx="3304966" cy="13116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7590" y="308193"/>
            <a:ext cx="5615825" cy="660643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286" y="1619803"/>
            <a:ext cx="3304966" cy="5294820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0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9028" y="5418455"/>
            <a:ext cx="6027420" cy="63967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69028" y="691641"/>
            <a:ext cx="6027420" cy="4644390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69028" y="6058134"/>
            <a:ext cx="6027420" cy="908451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86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2285" y="309985"/>
            <a:ext cx="9041130" cy="1290108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285" y="1806152"/>
            <a:ext cx="9041130" cy="5108471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2285" y="7174436"/>
            <a:ext cx="2343997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1A51-3D20-44C3-9889-6FE2A5DB3093}" type="datetimeFigureOut">
              <a:rPr lang="es-MX" smtClean="0"/>
              <a:pPr/>
              <a:t>12/06/2018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2281" y="7174436"/>
            <a:ext cx="3181138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199418" y="7174436"/>
            <a:ext cx="2343997" cy="412118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2EA7-9951-4B18-9C25-2B45611D793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tUdGNX645fQ&amp;feature=youtu.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vinai-snt.inai.org.mx/cursos/sipot%20v2/guia_sipot_v_2.htm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5LnX-2chA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SBwTibPW5k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8"/>
            <a:ext cx="10045700" cy="772699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66" y="1926757"/>
            <a:ext cx="2167098" cy="1080120"/>
          </a:xfrm>
          <a:prstGeom prst="rect">
            <a:avLst/>
          </a:prstGeom>
        </p:spPr>
      </p:pic>
      <p:grpSp>
        <p:nvGrpSpPr>
          <p:cNvPr id="24" name="23 Grupo"/>
          <p:cNvGrpSpPr/>
          <p:nvPr/>
        </p:nvGrpSpPr>
        <p:grpSpPr>
          <a:xfrm>
            <a:off x="2239772" y="737037"/>
            <a:ext cx="4871310" cy="3459560"/>
            <a:chOff x="1422450" y="53901"/>
            <a:chExt cx="7438367" cy="5732237"/>
          </a:xfrm>
        </p:grpSpPr>
        <p:sp>
          <p:nvSpPr>
            <p:cNvPr id="23" name="22 Elipse"/>
            <p:cNvSpPr/>
            <p:nvPr/>
          </p:nvSpPr>
          <p:spPr>
            <a:xfrm>
              <a:off x="2286546" y="53901"/>
              <a:ext cx="5760640" cy="57322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2" name="2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50" y="53901"/>
              <a:ext cx="7438367" cy="5732237"/>
            </a:xfrm>
            <a:prstGeom prst="rect">
              <a:avLst/>
            </a:prstGeom>
          </p:spPr>
        </p:pic>
      </p:grpSp>
      <p:sp>
        <p:nvSpPr>
          <p:cNvPr id="13" name="CuadroTexto 16"/>
          <p:cNvSpPr txBox="1"/>
          <p:nvPr/>
        </p:nvSpPr>
        <p:spPr>
          <a:xfrm>
            <a:off x="108687" y="5531152"/>
            <a:ext cx="972108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MX" sz="2800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MX" sz="2800" dirty="0">
              <a:solidFill>
                <a:srgbClr val="46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000" b="1" dirty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de </a:t>
            </a:r>
            <a:r>
              <a:rPr lang="es-MX" sz="3000" b="1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algn="ctr"/>
            <a:r>
              <a:rPr lang="es-MX" sz="3000" b="1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MX" sz="3000" b="1" dirty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Portales de Obligaciones de </a:t>
            </a:r>
            <a:r>
              <a:rPr lang="es-MX" sz="3000" b="1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- SIPOT</a:t>
            </a:r>
            <a:endParaRPr lang="es-MX" sz="3000" b="1" dirty="0">
              <a:solidFill>
                <a:srgbClr val="46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800" dirty="0">
              <a:solidFill>
                <a:srgbClr val="46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" y="1782093"/>
            <a:ext cx="2381688" cy="11285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72022" y="4262303"/>
            <a:ext cx="8987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NACIONAL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2191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62410" y="1422053"/>
            <a:ext cx="6386788" cy="558247"/>
          </a:xfrm>
        </p:spPr>
        <p:txBody>
          <a:bodyPr>
            <a:normAutofit fontScale="90000"/>
          </a:bodyPr>
          <a:lstStyle/>
          <a:p>
            <a:pPr algn="l"/>
            <a:r>
              <a:rPr lang="es-MX" b="1" dirty="0">
                <a:solidFill>
                  <a:srgbClr val="7030A0"/>
                </a:solidFill>
              </a:rPr>
              <a:t>Carga de información en el SIPOT:</a:t>
            </a:r>
            <a:br>
              <a:rPr lang="es-MX" b="1" dirty="0">
                <a:solidFill>
                  <a:srgbClr val="7030A0"/>
                </a:solidFill>
              </a:rPr>
            </a:br>
            <a:r>
              <a:rPr lang="es-MX" b="1" dirty="0">
                <a:solidFill>
                  <a:srgbClr val="7030A0"/>
                </a:solidFill>
              </a:rPr>
              <a:t>Modalidades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275903" y="3309971"/>
            <a:ext cx="9656605" cy="1535434"/>
          </a:xfrm>
        </p:spPr>
        <p:txBody>
          <a:bodyPr>
            <a:noAutofit/>
          </a:bodyPr>
          <a:lstStyle/>
          <a:p>
            <a:pPr marL="376733" indent="-376733">
              <a:buFont typeface="+mj-lt"/>
              <a:buAutoNum type="arabicPeriod"/>
            </a:pPr>
            <a:r>
              <a:rPr lang="es-MX" sz="2966" b="1" dirty="0"/>
              <a:t>Formulario web: </a:t>
            </a:r>
            <a:r>
              <a:rPr lang="es-MX" sz="2966" dirty="0"/>
              <a:t>Carga por pantalla en el SIPOT</a:t>
            </a:r>
            <a:endParaRPr lang="es-MX" sz="2966" b="1" dirty="0"/>
          </a:p>
          <a:p>
            <a:pPr marL="376733" indent="-376733">
              <a:buFont typeface="+mj-lt"/>
              <a:buAutoNum type="arabicPeriod"/>
            </a:pPr>
            <a:r>
              <a:rPr lang="es-MX" sz="2966" b="1" dirty="0"/>
              <a:t>Carga por formato XLS:</a:t>
            </a:r>
            <a:r>
              <a:rPr lang="es-MX" sz="2966" dirty="0"/>
              <a:t> Carga mediante los formatos establecidos en los LTG, descargados del mismo SIPOT</a:t>
            </a:r>
          </a:p>
          <a:p>
            <a:pPr marL="376733" indent="-376733">
              <a:buFont typeface="+mj-lt"/>
              <a:buAutoNum type="arabicPeriod"/>
            </a:pPr>
            <a:r>
              <a:rPr lang="es-MX" sz="2966" b="1" dirty="0"/>
              <a:t>Interoperabilidad de sistemas </a:t>
            </a:r>
            <a:r>
              <a:rPr lang="es-MX" sz="2966" dirty="0"/>
              <a:t>o Servicio web.</a:t>
            </a:r>
          </a:p>
          <a:p>
            <a:pPr marL="376733" indent="-376733">
              <a:buFont typeface="+mj-lt"/>
              <a:buAutoNum type="arabicPeriod"/>
            </a:pPr>
            <a:r>
              <a:rPr lang="es-MX" sz="2966" b="1" dirty="0"/>
              <a:t>Carga por lotes</a:t>
            </a:r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7" y="307414"/>
            <a:ext cx="2167098" cy="10801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7292190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E:\Mis documentos\INAI\Imagenes\Logoplataform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53612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3678784"/>
            <a:ext cx="10044560" cy="77406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8314" y="899994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 smtClean="0"/>
              <a:t>Guía </a:t>
            </a:r>
            <a:r>
              <a:rPr lang="es-MX" sz="3600" dirty="0"/>
              <a:t>para la utilización de las mejoras del SIPOT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2390" y="2142133"/>
            <a:ext cx="8964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4"/>
              </a:rPr>
              <a:t>https</a:t>
            </a:r>
            <a:r>
              <a:rPr lang="pt-BR" sz="2400" dirty="0">
                <a:hlinkClick r:id="rId4"/>
              </a:rPr>
              <a:t>://</a:t>
            </a:r>
            <a:r>
              <a:rPr lang="pt-BR" sz="2400" dirty="0" smtClean="0">
                <a:hlinkClick r:id="rId4"/>
              </a:rPr>
              <a:t>www.youtube.com/watch?v=tUdGNX645fQ&amp;feature=youtu.be</a:t>
            </a:r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1026" name="Picture 2" descr="Resultado de imagen para plataforma nacional de transpare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14" y="3410651"/>
            <a:ext cx="5521694" cy="42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951" y="30019"/>
            <a:ext cx="944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74378" y="2142133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Normatividad </a:t>
            </a:r>
          </a:p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consultar</a:t>
            </a:r>
          </a:p>
          <a:p>
            <a:pPr algn="r"/>
            <a:r>
              <a:rPr lang="es-ES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</a:t>
            </a:r>
            <a:r>
              <a:rPr lang="es-MX" sz="60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ara </a:t>
            </a:r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 </a:t>
            </a:r>
          </a:p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Carga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2526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021658" y="5814541"/>
            <a:ext cx="575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60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520" y="1026648"/>
            <a:ext cx="10282739" cy="672651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34248" y="-131730"/>
            <a:ext cx="9041130" cy="1290108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7030A0"/>
                </a:solidFill>
              </a:rPr>
              <a:t>Consultar tabla de equivalencia</a:t>
            </a:r>
          </a:p>
        </p:txBody>
      </p:sp>
    </p:spTree>
    <p:extLst>
      <p:ext uri="{BB962C8B-B14F-4D97-AF65-F5344CB8AC3E}">
        <p14:creationId xmlns:p14="http://schemas.microsoft.com/office/powerpoint/2010/main" val="576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8"/>
            <a:ext cx="10045700" cy="7726994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198314" y="197917"/>
            <a:ext cx="9577063" cy="727280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170" name="Picture 2" descr="E:\Mis documentos\INAI\Imagenes\Logoplataform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4" y="7254699"/>
            <a:ext cx="866843" cy="43205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21053" r="10303" b="7902"/>
          <a:stretch/>
        </p:blipFill>
        <p:spPr bwMode="auto">
          <a:xfrm>
            <a:off x="715981" y="1540041"/>
            <a:ext cx="8483333" cy="47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2358554" y="607700"/>
            <a:ext cx="7361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</a:rPr>
              <a:t>Consultar Lineamientos Técnicos </a:t>
            </a:r>
            <a:r>
              <a:rPr lang="es-MX" sz="3200" b="1" dirty="0">
                <a:solidFill>
                  <a:srgbClr val="7030A0"/>
                </a:solidFill>
              </a:rPr>
              <a:t>Anexo 1</a:t>
            </a:r>
          </a:p>
          <a:p>
            <a:endParaRPr lang="es-MX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8"/>
            <a:ext cx="10045700" cy="7726994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198314" y="53901"/>
            <a:ext cx="9577063" cy="7272808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170" name="Picture 2" descr="E:\Mis documentos\INAI\Imagenes\Logoplataform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4" y="7254699"/>
            <a:ext cx="866843" cy="432050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2702212" y="592097"/>
            <a:ext cx="2176899" cy="117112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Imagen 4"/>
          <p:cNvPicPr/>
          <p:nvPr/>
        </p:nvPicPr>
        <p:blipFill rotWithShape="1">
          <a:blip r:embed="rId5"/>
          <a:srcRect l="20092" t="19726" r="20827" b="4380"/>
          <a:stretch/>
        </p:blipFill>
        <p:spPr bwMode="auto">
          <a:xfrm>
            <a:off x="1109513" y="1240908"/>
            <a:ext cx="8108816" cy="581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7" name="Elipse 5"/>
          <p:cNvSpPr/>
          <p:nvPr/>
        </p:nvSpPr>
        <p:spPr>
          <a:xfrm>
            <a:off x="1015918" y="1637418"/>
            <a:ext cx="2188029" cy="43270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10"/>
          <p:cNvSpPr/>
          <p:nvPr/>
        </p:nvSpPr>
        <p:spPr>
          <a:xfrm rot="8599284">
            <a:off x="681564" y="2255289"/>
            <a:ext cx="1024842" cy="3928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11"/>
          <p:cNvSpPr txBox="1"/>
          <p:nvPr/>
        </p:nvSpPr>
        <p:spPr>
          <a:xfrm>
            <a:off x="-72009" y="2753633"/>
            <a:ext cx="21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Formato: LGTA70FVIII.</a:t>
            </a:r>
          </a:p>
        </p:txBody>
      </p:sp>
      <p:sp>
        <p:nvSpPr>
          <p:cNvPr id="19" name="15 Rectángulo"/>
          <p:cNvSpPr/>
          <p:nvPr/>
        </p:nvSpPr>
        <p:spPr>
          <a:xfrm>
            <a:off x="696378" y="485949"/>
            <a:ext cx="8646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000" b="1" dirty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Consultar </a:t>
            </a:r>
            <a:r>
              <a:rPr lang="es-MX" sz="40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Diccionario</a:t>
            </a:r>
            <a:endParaRPr lang="es-MX" sz="4000" b="1" dirty="0">
              <a:solidFill>
                <a:srgbClr val="7030A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7710" y="0"/>
            <a:ext cx="10063410" cy="7758757"/>
            <a:chOff x="-17710" y="0"/>
            <a:chExt cx="10063410" cy="7758757"/>
          </a:xfrm>
        </p:grpSpPr>
        <p:pic>
          <p:nvPicPr>
            <p:cNvPr id="8" name="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" y="0"/>
              <a:ext cx="10044560" cy="774065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1" r="49360" b="7673"/>
            <a:stretch/>
          </p:blipFill>
          <p:spPr>
            <a:xfrm>
              <a:off x="-17710" y="22821"/>
              <a:ext cx="4020220" cy="7735936"/>
            </a:xfrm>
            <a:prstGeom prst="rect">
              <a:avLst/>
            </a:prstGeom>
          </p:spPr>
        </p:pic>
        <p:sp>
          <p:nvSpPr>
            <p:cNvPr id="4" name="4 Rectángulo"/>
            <p:cNvSpPr/>
            <p:nvPr/>
          </p:nvSpPr>
          <p:spPr>
            <a:xfrm>
              <a:off x="0" y="7254701"/>
              <a:ext cx="10045700" cy="504056"/>
            </a:xfrm>
            <a:prstGeom prst="rect">
              <a:avLst/>
            </a:prstGeom>
            <a:solidFill>
              <a:srgbClr val="D3B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9274" y="7254701"/>
              <a:ext cx="871804" cy="4328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322" y="6614566"/>
              <a:ext cx="1268078" cy="1072989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1034344" y="197917"/>
            <a:ext cx="8020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GUÍA INTERACTIVA PARA CARGA DE INFORMACIÓN EN </a:t>
            </a:r>
            <a:r>
              <a:rPr lang="es-MX" dirty="0" smtClean="0">
                <a:latin typeface="Arial Black" panose="020B0A04020102020204" pitchFamily="34" charset="0"/>
              </a:rPr>
              <a:t>EL USO </a:t>
            </a:r>
            <a:r>
              <a:rPr lang="es-MX" dirty="0">
                <a:latin typeface="Arial Black" panose="020B0A04020102020204" pitchFamily="34" charset="0"/>
              </a:rPr>
              <a:t>DEL SIPOT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0322" y="1191995"/>
            <a:ext cx="9058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hlinkClick r:id="rId6"/>
              </a:rPr>
              <a:t>https://</a:t>
            </a:r>
            <a:r>
              <a:rPr lang="es-MX" sz="2400" dirty="0" smtClean="0">
                <a:hlinkClick r:id="rId6"/>
              </a:rPr>
              <a:t>cevinai-snt.inai.org.mx/cursos/sipot%20v2/guia_sipot_v_2.html</a:t>
            </a:r>
            <a:endParaRPr lang="es-MX" sz="2400" dirty="0" smtClean="0"/>
          </a:p>
          <a:p>
            <a:pPr algn="just"/>
            <a:endParaRPr lang="es-MX" sz="2400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442" y="1702268"/>
            <a:ext cx="8360636" cy="52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7710" y="0"/>
            <a:ext cx="10063410" cy="7758757"/>
            <a:chOff x="-17710" y="0"/>
            <a:chExt cx="10063410" cy="7758757"/>
          </a:xfrm>
        </p:grpSpPr>
        <p:pic>
          <p:nvPicPr>
            <p:cNvPr id="8" name="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" y="0"/>
              <a:ext cx="10044560" cy="774065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1" r="49360" b="7673"/>
            <a:stretch/>
          </p:blipFill>
          <p:spPr>
            <a:xfrm>
              <a:off x="-17710" y="22821"/>
              <a:ext cx="4020220" cy="7735936"/>
            </a:xfrm>
            <a:prstGeom prst="rect">
              <a:avLst/>
            </a:prstGeom>
          </p:spPr>
        </p:pic>
        <p:sp>
          <p:nvSpPr>
            <p:cNvPr id="4" name="4 Rectángulo"/>
            <p:cNvSpPr/>
            <p:nvPr/>
          </p:nvSpPr>
          <p:spPr>
            <a:xfrm>
              <a:off x="0" y="7254701"/>
              <a:ext cx="10045700" cy="504056"/>
            </a:xfrm>
            <a:prstGeom prst="rect">
              <a:avLst/>
            </a:prstGeom>
            <a:solidFill>
              <a:srgbClr val="D3B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9274" y="7254701"/>
              <a:ext cx="871804" cy="4328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322" y="6614566"/>
              <a:ext cx="1268078" cy="1072989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95" y="197917"/>
            <a:ext cx="9771007" cy="641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7710" y="0"/>
            <a:ext cx="10063410" cy="7758757"/>
            <a:chOff x="-17710" y="0"/>
            <a:chExt cx="10063410" cy="7758757"/>
          </a:xfrm>
        </p:grpSpPr>
        <p:pic>
          <p:nvPicPr>
            <p:cNvPr id="8" name="3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" y="0"/>
              <a:ext cx="10044560" cy="774065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1" r="49360" b="7673"/>
            <a:stretch/>
          </p:blipFill>
          <p:spPr>
            <a:xfrm>
              <a:off x="-17710" y="22821"/>
              <a:ext cx="4020220" cy="7735936"/>
            </a:xfrm>
            <a:prstGeom prst="rect">
              <a:avLst/>
            </a:prstGeom>
          </p:spPr>
        </p:pic>
        <p:sp>
          <p:nvSpPr>
            <p:cNvPr id="4" name="4 Rectángulo"/>
            <p:cNvSpPr/>
            <p:nvPr/>
          </p:nvSpPr>
          <p:spPr>
            <a:xfrm>
              <a:off x="0" y="7254701"/>
              <a:ext cx="10045700" cy="504056"/>
            </a:xfrm>
            <a:prstGeom prst="rect">
              <a:avLst/>
            </a:prstGeom>
            <a:solidFill>
              <a:srgbClr val="D3B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9274" y="7254701"/>
              <a:ext cx="871804" cy="4328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322" y="6614566"/>
              <a:ext cx="1268078" cy="1072989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22" y="188015"/>
            <a:ext cx="9440756" cy="6373456"/>
          </a:xfrm>
          <a:prstGeom prst="rect">
            <a:avLst/>
          </a:prstGeom>
        </p:spPr>
      </p:pic>
      <p:pic>
        <p:nvPicPr>
          <p:cNvPr id="3" name="EQ5LnX-2chA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284794" y="3077009"/>
            <a:ext cx="7202552" cy="34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7710" y="0"/>
            <a:ext cx="10063410" cy="7758757"/>
            <a:chOff x="-17710" y="0"/>
            <a:chExt cx="10063410" cy="7758757"/>
          </a:xfrm>
        </p:grpSpPr>
        <p:pic>
          <p:nvPicPr>
            <p:cNvPr id="8" name="3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" y="0"/>
              <a:ext cx="10044560" cy="7740650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1" r="49360" b="7673"/>
            <a:stretch/>
          </p:blipFill>
          <p:spPr>
            <a:xfrm>
              <a:off x="-17710" y="22821"/>
              <a:ext cx="4020220" cy="7735936"/>
            </a:xfrm>
            <a:prstGeom prst="rect">
              <a:avLst/>
            </a:prstGeom>
          </p:spPr>
        </p:pic>
        <p:sp>
          <p:nvSpPr>
            <p:cNvPr id="4" name="4 Rectángulo"/>
            <p:cNvSpPr/>
            <p:nvPr/>
          </p:nvSpPr>
          <p:spPr>
            <a:xfrm>
              <a:off x="0" y="7254701"/>
              <a:ext cx="10045700" cy="504056"/>
            </a:xfrm>
            <a:prstGeom prst="rect">
              <a:avLst/>
            </a:prstGeom>
            <a:solidFill>
              <a:srgbClr val="D3B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prstClr val="white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9274" y="7254701"/>
              <a:ext cx="871804" cy="4328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322" y="6614566"/>
              <a:ext cx="1268078" cy="1072989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378334" y="269925"/>
            <a:ext cx="928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ACUERDO GENERAL DEL PLENO DEL ITEI, MEDIANTE EL CUAL APRUEBA LAS DIRECTRICES PARA LA CARGA DE INFORMACIÓN Y LA ATENCIÓN DE LAS DENUNCIAS POR INCUMPLIMIENTO SOBRE LAS OBLIGACIONES DE TRANSPARENCIA DE LOS SUJETOS OBLIGADOS EN EL SIPOT DE LA PNT.                                         AGP-ITEI/001/2018</a:t>
            </a:r>
            <a:endParaRPr lang="es-MX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54927"/>
              </p:ext>
            </p:extLst>
          </p:nvPr>
        </p:nvGraphicFramePr>
        <p:xfrm>
          <a:off x="378334" y="2043595"/>
          <a:ext cx="928903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913"/>
                <a:gridCol w="7693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ACUERDO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OBLIGACIÓN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PRIMERO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Los S.O. deben de cumplir con la publicación en</a:t>
                      </a:r>
                      <a:r>
                        <a:rPr lang="es-MX" baseline="0" dirty="0" smtClean="0"/>
                        <a:t> sus Portales, lo mismo para el caso de obligaciones adicionales se publicarán como lo venía haciendo.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SEGUNDO 1.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Enero de 2018, carga de información</a:t>
                      </a:r>
                      <a:r>
                        <a:rPr lang="es-MX" baseline="0" dirty="0" smtClean="0"/>
                        <a:t> Oct.-Dic. 2017 en los formatos en los que se venía trabajando.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Los S.O.</a:t>
                      </a:r>
                      <a:r>
                        <a:rPr lang="es-MX" baseline="0" dirty="0" smtClean="0"/>
                        <a:t> deberán cargar la información en los nuevos formatos de Ene.-Mar.2018 en el SIPOT de manera excepcional del 1° al 30 de Abril de 2018.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A partir</a:t>
                      </a:r>
                      <a:r>
                        <a:rPr lang="es-MX" baseline="0" dirty="0" smtClean="0"/>
                        <a:t> de Abril 2018 los S.O. d</a:t>
                      </a:r>
                      <a:r>
                        <a:rPr lang="es-MX" dirty="0" smtClean="0"/>
                        <a:t>eberán cargar en de manera mensual.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En el caso de las obligaciones comunes y especificas adicionales, deben esperar a que el Órgano Garante apruebe los</a:t>
                      </a:r>
                      <a:r>
                        <a:rPr lang="es-MX" baseline="0" dirty="0" smtClean="0"/>
                        <a:t> lineamientos de Publicación y los formatos para el SIPOT. 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021658" y="5814541"/>
            <a:ext cx="575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PNT - SIPOT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951" y="30019"/>
            <a:ext cx="944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37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021658" y="4374381"/>
            <a:ext cx="575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72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SANCIONES</a:t>
            </a:r>
            <a:endParaRPr lang="es-MX" sz="72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951" y="30019"/>
            <a:ext cx="944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10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2284482"/>
            <a:ext cx="10045700" cy="333194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MX" sz="1346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4045" y="2471296"/>
            <a:ext cx="6716502" cy="2956291"/>
          </a:xfrm>
        </p:spPr>
        <p:txBody>
          <a:bodyPr vert="horz" lIns="75343" tIns="10549" rIns="75343" bIns="37671" rtlCol="0" anchor="ctr">
            <a:normAutofit fontScale="77500" lnSpcReduction="20000"/>
          </a:bodyPr>
          <a:lstStyle/>
          <a:p>
            <a:pPr marL="268180" indent="-268180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35818" algn="l"/>
                <a:tab pos="671637" algn="l"/>
                <a:tab pos="1007455" algn="l"/>
                <a:tab pos="1343273" algn="l"/>
                <a:tab pos="1679090" algn="l"/>
                <a:tab pos="2014909" algn="l"/>
                <a:tab pos="2350727" algn="l"/>
                <a:tab pos="2686545" algn="l"/>
                <a:tab pos="3022363" algn="l"/>
                <a:tab pos="3358181" algn="l"/>
                <a:tab pos="3694000" algn="l"/>
                <a:tab pos="4029816" algn="l"/>
                <a:tab pos="4365635" algn="l"/>
                <a:tab pos="4701453" algn="l"/>
                <a:tab pos="5037272" algn="l"/>
                <a:tab pos="5373089" algn="l"/>
                <a:tab pos="5708908" algn="l"/>
                <a:tab pos="6044726" algn="l"/>
                <a:tab pos="6380544" algn="l"/>
                <a:tab pos="6716361" algn="l"/>
              </a:tabLst>
            </a:pPr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Titulares de Sujeto Obligado</a:t>
            </a:r>
          </a:p>
          <a:p>
            <a:pPr marL="268180" indent="-268180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35818" algn="l"/>
                <a:tab pos="671637" algn="l"/>
                <a:tab pos="1007455" algn="l"/>
                <a:tab pos="1343273" algn="l"/>
                <a:tab pos="1679090" algn="l"/>
                <a:tab pos="2014909" algn="l"/>
                <a:tab pos="2350727" algn="l"/>
                <a:tab pos="2686545" algn="l"/>
                <a:tab pos="3022363" algn="l"/>
                <a:tab pos="3358181" algn="l"/>
                <a:tab pos="3694000" algn="l"/>
                <a:tab pos="4029816" algn="l"/>
                <a:tab pos="4365635" algn="l"/>
                <a:tab pos="4701453" algn="l"/>
                <a:tab pos="5037272" algn="l"/>
                <a:tab pos="5373089" algn="l"/>
                <a:tab pos="5708908" algn="l"/>
                <a:tab pos="6044726" algn="l"/>
                <a:tab pos="6380544" algn="l"/>
                <a:tab pos="6716361" algn="l"/>
              </a:tabLst>
            </a:pPr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del Comité de Transparencia</a:t>
            </a:r>
          </a:p>
          <a:p>
            <a:pPr marL="268180" indent="-268180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35818" algn="l"/>
                <a:tab pos="671637" algn="l"/>
                <a:tab pos="1007455" algn="l"/>
                <a:tab pos="1343273" algn="l"/>
                <a:tab pos="1679090" algn="l"/>
                <a:tab pos="2014909" algn="l"/>
                <a:tab pos="2350727" algn="l"/>
                <a:tab pos="2686545" algn="l"/>
                <a:tab pos="3022363" algn="l"/>
                <a:tab pos="3358181" algn="l"/>
                <a:tab pos="3694000" algn="l"/>
                <a:tab pos="4029816" algn="l"/>
                <a:tab pos="4365635" algn="l"/>
                <a:tab pos="4701453" algn="l"/>
                <a:tab pos="5037272" algn="l"/>
                <a:tab pos="5373089" algn="l"/>
                <a:tab pos="5708908" algn="l"/>
                <a:tab pos="6044726" algn="l"/>
                <a:tab pos="6380544" algn="l"/>
                <a:tab pos="6716361" algn="l"/>
              </a:tabLst>
            </a:pPr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de Unidad de Transparencia</a:t>
            </a:r>
          </a:p>
          <a:p>
            <a:pPr marL="268180" indent="-268180">
              <a:lnSpc>
                <a:spcPct val="150000"/>
              </a:lnSpc>
              <a:spcAft>
                <a:spcPct val="0"/>
              </a:spcAft>
              <a:buFont typeface="StarSymbol" charset="0"/>
              <a:buChar char="•"/>
              <a:tabLst>
                <a:tab pos="335818" algn="l"/>
                <a:tab pos="671637" algn="l"/>
                <a:tab pos="1007455" algn="l"/>
                <a:tab pos="1343273" algn="l"/>
                <a:tab pos="1679090" algn="l"/>
                <a:tab pos="2014909" algn="l"/>
                <a:tab pos="2350727" algn="l"/>
                <a:tab pos="2686545" algn="l"/>
                <a:tab pos="3022363" algn="l"/>
                <a:tab pos="3358181" algn="l"/>
                <a:tab pos="3694000" algn="l"/>
                <a:tab pos="4029816" algn="l"/>
                <a:tab pos="4365635" algn="l"/>
                <a:tab pos="4701453" algn="l"/>
                <a:tab pos="5037272" algn="l"/>
                <a:tab pos="5373089" algn="l"/>
                <a:tab pos="5708908" algn="l"/>
                <a:tab pos="6044726" algn="l"/>
                <a:tab pos="6380544" algn="l"/>
                <a:tab pos="6716361" algn="l"/>
              </a:tabLst>
            </a:pPr>
            <a:r>
              <a:rPr lang="es-MX" alt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Física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034" y="398581"/>
            <a:ext cx="50978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96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INFRACCIONES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601187" y="6108976"/>
            <a:ext cx="4064190" cy="36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758" b="1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758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ES_tradnl" altLang="es-MX" sz="1758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119 - 122</a:t>
            </a:r>
            <a:endParaRPr lang="en-US" altLang="es-MX" sz="1758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b="84650"/>
          <a:stretch/>
        </p:blipFill>
        <p:spPr>
          <a:xfrm>
            <a:off x="5550974" y="103188"/>
            <a:ext cx="4534839" cy="115654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="" xmlns:a16="http://schemas.microsoft.com/office/drawing/2014/main" id="{588A460C-0D3B-4FF8-8555-35814A1DF54A}"/>
              </a:ext>
            </a:extLst>
          </p:cNvPr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Picture 2" descr="E:\Mis documentos\INAI\Imagenes\Logoplataforma.png">
            <a:extLst>
              <a:ext uri="{FF2B5EF4-FFF2-40B4-BE49-F238E27FC236}">
                <a16:creationId xmlns="" xmlns:a16="http://schemas.microsoft.com/office/drawing/2014/main" id="{C78CAD2B-C8C1-44DE-A7F3-F9B54396D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9 Imagen">
            <a:extLst>
              <a:ext uri="{FF2B5EF4-FFF2-40B4-BE49-F238E27FC236}">
                <a16:creationId xmlns="" xmlns:a16="http://schemas.microsoft.com/office/drawing/2014/main" id="{2F0CFD38-50A1-4882-89D2-F9FAC58F0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4" y="7254699"/>
            <a:ext cx="866843" cy="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3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 descr="463030275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5" r="12464"/>
          <a:stretch/>
        </p:blipFill>
        <p:spPr>
          <a:xfrm>
            <a:off x="643024" y="1985210"/>
            <a:ext cx="1700509" cy="41317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519749771.jpg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4" r="21904"/>
          <a:stretch/>
        </p:blipFill>
        <p:spPr>
          <a:xfrm>
            <a:off x="3516371" y="1944224"/>
            <a:ext cx="1874920" cy="4172761"/>
          </a:xfrm>
          <a:prstGeom prst="rect">
            <a:avLst/>
          </a:prstGeom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468940208.jpg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6" r="21989"/>
          <a:stretch/>
        </p:blipFill>
        <p:spPr>
          <a:xfrm>
            <a:off x="6762477" y="1934264"/>
            <a:ext cx="1952789" cy="4187701"/>
          </a:xfrm>
          <a:prstGeom prst="rect">
            <a:avLst/>
          </a:prstGeom>
          <a:ln>
            <a:solidFill>
              <a:srgbClr val="21596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93423" y="506570"/>
            <a:ext cx="5097869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96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Medidas de  </a:t>
            </a:r>
            <a:r>
              <a:rPr lang="es-ES" sz="3296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e Mono"/>
                <a:cs typeface="Andale Mono"/>
              </a:rPr>
              <a:t>Apremio</a:t>
            </a:r>
            <a:endParaRPr lang="es-ES" sz="3296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e Mono"/>
              <a:cs typeface="Andale Mono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980799" y="4265869"/>
            <a:ext cx="2823135" cy="1145696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3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921461" y="4253909"/>
            <a:ext cx="2993953" cy="110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97" b="1" dirty="0">
                <a:solidFill>
                  <a:srgbClr val="7AB6BC"/>
                </a:solidFill>
                <a:latin typeface="Andale Mono"/>
                <a:cs typeface="Andale Mono"/>
              </a:rPr>
              <a:t>Arresto A</a:t>
            </a:r>
            <a:r>
              <a:rPr lang="es-ES" sz="2197" b="1" dirty="0" smtClean="0">
                <a:solidFill>
                  <a:srgbClr val="7AB6BC"/>
                </a:solidFill>
                <a:latin typeface="Andale Mono"/>
                <a:cs typeface="Andale Mono"/>
              </a:rPr>
              <a:t>dministrativo </a:t>
            </a:r>
            <a:r>
              <a:rPr lang="es-ES" sz="2197" b="1" dirty="0">
                <a:solidFill>
                  <a:srgbClr val="7AB6BC"/>
                </a:solidFill>
                <a:latin typeface="Andale Mono"/>
                <a:cs typeface="Andale Mono"/>
              </a:rPr>
              <a:t>y </a:t>
            </a:r>
            <a:r>
              <a:rPr lang="es-ES" sz="2197" b="1" dirty="0" smtClean="0">
                <a:solidFill>
                  <a:srgbClr val="7AB6BC"/>
                </a:solidFill>
                <a:latin typeface="Andale Mono"/>
                <a:cs typeface="Andale Mono"/>
              </a:rPr>
              <a:t>Denuncia </a:t>
            </a:r>
            <a:r>
              <a:rPr lang="es-ES" sz="2197" b="1" dirty="0">
                <a:solidFill>
                  <a:srgbClr val="7AB6BC"/>
                </a:solidFill>
                <a:latin typeface="Andale Mono"/>
                <a:cs typeface="Andale Mono"/>
              </a:rPr>
              <a:t>P</a:t>
            </a:r>
            <a:r>
              <a:rPr lang="es-ES" sz="2197" b="1" dirty="0" smtClean="0">
                <a:solidFill>
                  <a:srgbClr val="7AB6BC"/>
                </a:solidFill>
                <a:latin typeface="Andale Mono"/>
                <a:cs typeface="Andale Mono"/>
              </a:rPr>
              <a:t>enal </a:t>
            </a:r>
            <a:endParaRPr lang="es-ES" sz="2197" b="1" dirty="0">
              <a:solidFill>
                <a:srgbClr val="7AB6BC"/>
              </a:solidFill>
              <a:latin typeface="Andale Mono"/>
              <a:cs typeface="Andale Mono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641217" y="3919857"/>
            <a:ext cx="2922912" cy="1807036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3" dirty="0"/>
          </a:p>
        </p:txBody>
      </p:sp>
      <p:sp>
        <p:nvSpPr>
          <p:cNvPr id="37" name="Rectángulo 36"/>
          <p:cNvSpPr/>
          <p:nvPr/>
        </p:nvSpPr>
        <p:spPr>
          <a:xfrm>
            <a:off x="293423" y="4086349"/>
            <a:ext cx="3138155" cy="719756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3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679914" y="3891962"/>
            <a:ext cx="2872924" cy="18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37" b="1" dirty="0">
                <a:solidFill>
                  <a:srgbClr val="7AB6BC"/>
                </a:solidFill>
                <a:latin typeface="Andale Mono"/>
                <a:cs typeface="Andale Mono"/>
              </a:rPr>
              <a:t>Multa</a:t>
            </a:r>
          </a:p>
          <a:p>
            <a:pPr algn="ctr">
              <a:spcAft>
                <a:spcPct val="0"/>
              </a:spcAft>
              <a:tabLst>
                <a:tab pos="370170" algn="l"/>
                <a:tab pos="740340" algn="l"/>
                <a:tab pos="1110510" algn="l"/>
                <a:tab pos="1480680" algn="l"/>
                <a:tab pos="1850850" algn="l"/>
                <a:tab pos="2221019" algn="l"/>
                <a:tab pos="2591190" algn="l"/>
                <a:tab pos="2961359" algn="l"/>
                <a:tab pos="3331529" algn="l"/>
                <a:tab pos="3701699" algn="l"/>
                <a:tab pos="4071869" algn="l"/>
                <a:tab pos="4442039" algn="l"/>
                <a:tab pos="4812209" algn="l"/>
                <a:tab pos="5182377" algn="l"/>
                <a:tab pos="5552549" algn="l"/>
                <a:tab pos="5922717" algn="l"/>
                <a:tab pos="6292887" algn="l"/>
                <a:tab pos="6663057" algn="l"/>
                <a:tab pos="7033227" algn="l"/>
                <a:tab pos="7403397" algn="l"/>
              </a:tabLst>
            </a:pPr>
            <a:r>
              <a:rPr lang="es-MX" altLang="es-MX" sz="2197" b="1" dirty="0">
                <a:solidFill>
                  <a:srgbClr val="7AB6BC"/>
                </a:solidFill>
              </a:rPr>
              <a:t>de </a:t>
            </a:r>
            <a:r>
              <a:rPr lang="es-MX" altLang="es-MX" sz="2197" b="1" dirty="0" smtClean="0">
                <a:solidFill>
                  <a:srgbClr val="7AB6BC"/>
                </a:solidFill>
              </a:rPr>
              <a:t>100 </a:t>
            </a:r>
            <a:r>
              <a:rPr lang="es-MX" altLang="es-MX" sz="2197" b="1" dirty="0">
                <a:solidFill>
                  <a:srgbClr val="7AB6BC"/>
                </a:solidFill>
              </a:rPr>
              <a:t>A 1500 días de </a:t>
            </a:r>
          </a:p>
          <a:p>
            <a:pPr algn="ctr">
              <a:spcAft>
                <a:spcPct val="0"/>
              </a:spcAft>
              <a:tabLst>
                <a:tab pos="370170" algn="l"/>
                <a:tab pos="740340" algn="l"/>
                <a:tab pos="1110510" algn="l"/>
                <a:tab pos="1480680" algn="l"/>
                <a:tab pos="1850850" algn="l"/>
                <a:tab pos="2221019" algn="l"/>
                <a:tab pos="2591190" algn="l"/>
                <a:tab pos="2961359" algn="l"/>
                <a:tab pos="3331529" algn="l"/>
                <a:tab pos="3701699" algn="l"/>
                <a:tab pos="4071869" algn="l"/>
                <a:tab pos="4442039" algn="l"/>
                <a:tab pos="4812209" algn="l"/>
                <a:tab pos="5182377" algn="l"/>
                <a:tab pos="5552549" algn="l"/>
                <a:tab pos="5922717" algn="l"/>
                <a:tab pos="6292887" algn="l"/>
                <a:tab pos="6663057" algn="l"/>
                <a:tab pos="7033227" algn="l"/>
                <a:tab pos="7403397" algn="l"/>
              </a:tabLst>
            </a:pPr>
            <a:r>
              <a:rPr lang="es-MX" altLang="es-MX" sz="2197" b="1" dirty="0">
                <a:solidFill>
                  <a:srgbClr val="7AB6BC"/>
                </a:solidFill>
              </a:rPr>
              <a:t>de valor diario de la Unidad de Medida y Actualización</a:t>
            </a:r>
            <a:endParaRPr lang="es-MX" altLang="es-MX" sz="1483" b="1" dirty="0">
              <a:solidFill>
                <a:srgbClr val="7AB6BC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2511" y="4213637"/>
            <a:ext cx="3508197" cy="43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97" b="1" dirty="0">
                <a:solidFill>
                  <a:srgbClr val="7AB6BC"/>
                </a:solidFill>
                <a:latin typeface="Andale Mono"/>
                <a:cs typeface="Andale Mono"/>
              </a:rPr>
              <a:t>Amonestación P</a:t>
            </a:r>
            <a:r>
              <a:rPr lang="es-ES" sz="2197" b="1" dirty="0" smtClean="0">
                <a:solidFill>
                  <a:srgbClr val="7AB6BC"/>
                </a:solidFill>
                <a:latin typeface="Andale Mono"/>
                <a:cs typeface="Andale Mono"/>
              </a:rPr>
              <a:t>ública</a:t>
            </a:r>
            <a:endParaRPr lang="es-ES" sz="2197" b="1" dirty="0">
              <a:solidFill>
                <a:srgbClr val="7AB6BC"/>
              </a:solidFill>
              <a:latin typeface="Andale Mono"/>
              <a:cs typeface="Andale Mono"/>
            </a:endParaRPr>
          </a:p>
        </p:txBody>
      </p:sp>
      <p:sp>
        <p:nvSpPr>
          <p:cNvPr id="18" name="4 Flecha derecha"/>
          <p:cNvSpPr/>
          <p:nvPr/>
        </p:nvSpPr>
        <p:spPr>
          <a:xfrm>
            <a:off x="496802" y="5813090"/>
            <a:ext cx="1962867" cy="9990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38" dirty="0"/>
              <a:t>Primer incumplimiento</a:t>
            </a:r>
            <a:endParaRPr lang="es-ES" sz="1538" dirty="0"/>
          </a:p>
        </p:txBody>
      </p:sp>
      <p:sp>
        <p:nvSpPr>
          <p:cNvPr id="19" name="5 Flecha derecha"/>
          <p:cNvSpPr/>
          <p:nvPr/>
        </p:nvSpPr>
        <p:spPr>
          <a:xfrm>
            <a:off x="3495352" y="5813090"/>
            <a:ext cx="1980731" cy="9990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38" dirty="0"/>
              <a:t>Segundo incumplimiento</a:t>
            </a:r>
            <a:endParaRPr lang="es-ES" sz="1538" dirty="0"/>
          </a:p>
        </p:txBody>
      </p:sp>
      <p:sp>
        <p:nvSpPr>
          <p:cNvPr id="20" name="6 Flecha derecha"/>
          <p:cNvSpPr/>
          <p:nvPr/>
        </p:nvSpPr>
        <p:spPr>
          <a:xfrm>
            <a:off x="6737897" y="5797416"/>
            <a:ext cx="1977368" cy="99907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38" dirty="0"/>
              <a:t>Tercer incumplimiento</a:t>
            </a:r>
            <a:endParaRPr lang="es-ES" sz="1538" dirty="0"/>
          </a:p>
        </p:txBody>
      </p:sp>
      <p:sp>
        <p:nvSpPr>
          <p:cNvPr id="2" name="Rectángulo 1"/>
          <p:cNvSpPr/>
          <p:nvPr/>
        </p:nvSpPr>
        <p:spPr>
          <a:xfrm>
            <a:off x="112511" y="5689827"/>
            <a:ext cx="636384" cy="760752"/>
          </a:xfrm>
          <a:prstGeom prst="rect">
            <a:avLst/>
          </a:prstGeom>
          <a:noFill/>
        </p:spPr>
        <p:txBody>
          <a:bodyPr wrap="square" lIns="75343" tIns="37671" rIns="75343" bIns="37671">
            <a:spAutoFit/>
          </a:bodyPr>
          <a:lstStyle/>
          <a:p>
            <a:pPr algn="ctr"/>
            <a:r>
              <a:rPr lang="es-ES_tradnl" sz="4449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029371" y="5726893"/>
            <a:ext cx="636384" cy="760752"/>
          </a:xfrm>
          <a:prstGeom prst="rect">
            <a:avLst/>
          </a:prstGeom>
          <a:noFill/>
        </p:spPr>
        <p:txBody>
          <a:bodyPr wrap="square" lIns="75343" tIns="37671" rIns="75343" bIns="37671">
            <a:spAutoFit/>
          </a:bodyPr>
          <a:lstStyle/>
          <a:p>
            <a:pPr algn="ctr"/>
            <a:r>
              <a:rPr lang="es-ES_tradnl" sz="4449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301740" y="5699787"/>
            <a:ext cx="636384" cy="760752"/>
          </a:xfrm>
          <a:prstGeom prst="rect">
            <a:avLst/>
          </a:prstGeom>
          <a:noFill/>
        </p:spPr>
        <p:txBody>
          <a:bodyPr wrap="square" lIns="75343" tIns="37671" rIns="75343" bIns="37671">
            <a:spAutoFit/>
          </a:bodyPr>
          <a:lstStyle/>
          <a:p>
            <a:pPr algn="ctr"/>
            <a:r>
              <a:rPr lang="es-ES_tradnl" sz="4449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b="84650"/>
          <a:stretch/>
        </p:blipFill>
        <p:spPr>
          <a:xfrm>
            <a:off x="5550974" y="103188"/>
            <a:ext cx="4534839" cy="1156547"/>
          </a:xfrm>
          <a:prstGeom prst="rect">
            <a:avLst/>
          </a:prstGeom>
        </p:spPr>
      </p:pic>
      <p:sp>
        <p:nvSpPr>
          <p:cNvPr id="30" name="4 Rectángulo">
            <a:extLst>
              <a:ext uri="{FF2B5EF4-FFF2-40B4-BE49-F238E27FC236}">
                <a16:creationId xmlns="" xmlns:a16="http://schemas.microsoft.com/office/drawing/2014/main" id="{CEB99AF1-66E1-456A-99DA-06C910E7312A}"/>
              </a:ext>
            </a:extLst>
          </p:cNvPr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1" name="Picture 2" descr="E:\Mis documentos\INAI\Imagenes\Logoplataforma.png">
            <a:extLst>
              <a:ext uri="{FF2B5EF4-FFF2-40B4-BE49-F238E27FC236}">
                <a16:creationId xmlns="" xmlns:a16="http://schemas.microsoft.com/office/drawing/2014/main" id="{7E4934C7-FAB2-4F2C-9214-92C31DD05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9 Imagen">
            <a:extLst>
              <a:ext uri="{FF2B5EF4-FFF2-40B4-BE49-F238E27FC236}">
                <a16:creationId xmlns="" xmlns:a16="http://schemas.microsoft.com/office/drawing/2014/main" id="{2A4BB7F0-1267-44F7-8E94-CB670B9F5C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4" y="7254699"/>
            <a:ext cx="866843" cy="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13184" y="4424086"/>
            <a:ext cx="459168" cy="1153990"/>
          </a:xfrm>
          <a:prstGeom prst="rect">
            <a:avLst/>
          </a:prstGeom>
          <a:solidFill>
            <a:srgbClr val="FD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83"/>
          </a:p>
        </p:txBody>
      </p:sp>
      <p:sp>
        <p:nvSpPr>
          <p:cNvPr id="3" name="Rectángulo 2"/>
          <p:cNvSpPr/>
          <p:nvPr/>
        </p:nvSpPr>
        <p:spPr>
          <a:xfrm>
            <a:off x="2672852" y="1044973"/>
            <a:ext cx="321300" cy="4593478"/>
          </a:xfrm>
          <a:prstGeom prst="rect">
            <a:avLst/>
          </a:prstGeom>
          <a:solidFill>
            <a:srgbClr val="FD0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83"/>
          </a:p>
        </p:txBody>
      </p:sp>
      <p:pic>
        <p:nvPicPr>
          <p:cNvPr id="2" name="Imagen 1" descr="112239190.jpg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3090" b="4692"/>
          <a:stretch/>
        </p:blipFill>
        <p:spPr>
          <a:xfrm>
            <a:off x="1" y="103188"/>
            <a:ext cx="4004922" cy="683782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18479" y="4270894"/>
            <a:ext cx="3683907" cy="124107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83" dirty="0"/>
          </a:p>
        </p:txBody>
      </p:sp>
      <p:sp>
        <p:nvSpPr>
          <p:cNvPr id="6" name="CuadroTexto 5"/>
          <p:cNvSpPr txBox="1"/>
          <p:nvPr/>
        </p:nvSpPr>
        <p:spPr>
          <a:xfrm>
            <a:off x="823355" y="4606547"/>
            <a:ext cx="2892364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96" b="1" dirty="0">
                <a:solidFill>
                  <a:srgbClr val="FD0B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SANCIONES</a:t>
            </a:r>
          </a:p>
        </p:txBody>
      </p:sp>
      <p:sp>
        <p:nvSpPr>
          <p:cNvPr id="11" name="1 CuadroTexto"/>
          <p:cNvSpPr txBox="1"/>
          <p:nvPr/>
        </p:nvSpPr>
        <p:spPr>
          <a:xfrm>
            <a:off x="3976911" y="1564777"/>
            <a:ext cx="5029925" cy="1956241"/>
          </a:xfrm>
          <a:prstGeom prst="rect">
            <a:avLst/>
          </a:prstGeom>
          <a:solidFill>
            <a:srgbClr val="7AB6B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9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</a:t>
            </a:r>
          </a:p>
          <a:p>
            <a:pPr algn="ctr">
              <a:spcAft>
                <a:spcPct val="0"/>
              </a:spcAft>
              <a:tabLst>
                <a:tab pos="370170" algn="l"/>
                <a:tab pos="740340" algn="l"/>
                <a:tab pos="1110510" algn="l"/>
                <a:tab pos="1480680" algn="l"/>
                <a:tab pos="1850850" algn="l"/>
                <a:tab pos="2221019" algn="l"/>
                <a:tab pos="2591190" algn="l"/>
                <a:tab pos="2961359" algn="l"/>
                <a:tab pos="3331529" algn="l"/>
                <a:tab pos="3701699" algn="l"/>
                <a:tab pos="4071869" algn="l"/>
                <a:tab pos="4442039" algn="l"/>
                <a:tab pos="4812209" algn="l"/>
                <a:tab pos="5182377" algn="l"/>
                <a:tab pos="5552549" algn="l"/>
                <a:tab pos="5922717" algn="l"/>
                <a:tab pos="6292887" algn="l"/>
                <a:tab pos="6663057" algn="l"/>
                <a:tab pos="7033227" algn="l"/>
                <a:tab pos="7403397" algn="l"/>
              </a:tabLst>
            </a:pPr>
            <a:r>
              <a:rPr lang="es-MX" altLang="es-MX" sz="230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100 hasta 1500 días de valor diario de la Unidad de Medida y Actualización según sea el caso.</a:t>
            </a:r>
          </a:p>
          <a:p>
            <a:pPr algn="just"/>
            <a:endParaRPr lang="es-ES" sz="1895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112239190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30" b="34774" l="48725" r="52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3" t="29261" r="47648" b="65291"/>
          <a:stretch/>
        </p:blipFill>
        <p:spPr>
          <a:xfrm>
            <a:off x="2458378" y="2797587"/>
            <a:ext cx="167879" cy="3229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44357" y="3698864"/>
            <a:ext cx="4911984" cy="1512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07" b="1" dirty="0">
                <a:solidFill>
                  <a:srgbClr val="203864"/>
                </a:solidFill>
              </a:rPr>
              <a:t>Incrementar las sanciones </a:t>
            </a:r>
          </a:p>
          <a:p>
            <a:pPr algn="just"/>
            <a:endParaRPr lang="es-ES" sz="2307" dirty="0">
              <a:solidFill>
                <a:srgbClr val="203864"/>
              </a:solidFill>
            </a:endParaRPr>
          </a:p>
          <a:p>
            <a:pPr algn="just"/>
            <a:r>
              <a:rPr lang="es-ES" sz="2307" dirty="0">
                <a:solidFill>
                  <a:srgbClr val="203864"/>
                </a:solidFill>
              </a:rPr>
              <a:t>Hasta 1,500 días </a:t>
            </a:r>
            <a:r>
              <a:rPr lang="es-MX" sz="2307" dirty="0">
                <a:solidFill>
                  <a:srgbClr val="203864"/>
                </a:solidFill>
              </a:rPr>
              <a:t>valor diario de la Unidad de Medida y Actualización</a:t>
            </a:r>
            <a:r>
              <a:rPr lang="es-ES" sz="2307" smtClean="0">
                <a:solidFill>
                  <a:srgbClr val="203864"/>
                </a:solidFill>
              </a:rPr>
              <a:t>.</a:t>
            </a:r>
            <a:endParaRPr lang="es-ES" sz="2307" dirty="0">
              <a:solidFill>
                <a:srgbClr val="203864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164227" y="6108976"/>
            <a:ext cx="3501151" cy="36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s-MX" sz="1758" b="1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n-US" altLang="es-MX" sz="1758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LTAIPEJM, Art. </a:t>
            </a:r>
            <a:r>
              <a:rPr lang="es-ES_tradnl" altLang="es-MX" sz="1758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endParaRPr lang="en-US" altLang="es-MX" sz="1758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 b="84650"/>
          <a:stretch/>
        </p:blipFill>
        <p:spPr>
          <a:xfrm>
            <a:off x="5550974" y="103188"/>
            <a:ext cx="4534839" cy="1156547"/>
          </a:xfrm>
          <a:prstGeom prst="rect">
            <a:avLst/>
          </a:prstGeom>
        </p:spPr>
      </p:pic>
      <p:sp>
        <p:nvSpPr>
          <p:cNvPr id="17" name="4 Rectángulo">
            <a:extLst>
              <a:ext uri="{FF2B5EF4-FFF2-40B4-BE49-F238E27FC236}">
                <a16:creationId xmlns="" xmlns:a16="http://schemas.microsoft.com/office/drawing/2014/main" id="{58E44B38-6885-4A6F-AEF6-48DB19EAFD6D}"/>
              </a:ext>
            </a:extLst>
          </p:cNvPr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" name="Picture 2" descr="E:\Mis documentos\INAI\Imagenes\Logoplataforma.png">
            <a:extLst>
              <a:ext uri="{FF2B5EF4-FFF2-40B4-BE49-F238E27FC236}">
                <a16:creationId xmlns="" xmlns:a16="http://schemas.microsoft.com/office/drawing/2014/main" id="{DFFEDAB6-4CF2-4685-9BAD-A29D9CCD5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9 Imagen">
            <a:extLst>
              <a:ext uri="{FF2B5EF4-FFF2-40B4-BE49-F238E27FC236}">
                <a16:creationId xmlns="" xmlns:a16="http://schemas.microsoft.com/office/drawing/2014/main" id="{F5B3A147-8408-497F-A620-B09FB90EC7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34" y="7254699"/>
            <a:ext cx="866843" cy="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554" y="1494061"/>
            <a:ext cx="5709642" cy="3260051"/>
          </a:xfrm>
          <a:prstGeom prst="rect">
            <a:avLst/>
          </a:prstGeom>
        </p:spPr>
      </p:pic>
      <p:sp>
        <p:nvSpPr>
          <p:cNvPr id="6" name="8 CuadroTexto"/>
          <p:cNvSpPr txBox="1"/>
          <p:nvPr/>
        </p:nvSpPr>
        <p:spPr>
          <a:xfrm>
            <a:off x="1566466" y="5454501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FF0000"/>
                </a:solidFill>
              </a:rPr>
              <a:t>www.itei.org.mx/capacitacion</a:t>
            </a:r>
          </a:p>
        </p:txBody>
      </p:sp>
    </p:spTree>
    <p:extLst>
      <p:ext uri="{BB962C8B-B14F-4D97-AF65-F5344CB8AC3E}">
        <p14:creationId xmlns:p14="http://schemas.microsoft.com/office/powerpoint/2010/main" val="5614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-16106" y="125909"/>
            <a:ext cx="4775571" cy="44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7" dirty="0">
                <a:solidFill>
                  <a:srgbClr val="FF0000"/>
                </a:solidFill>
              </a:rPr>
              <a:t>www.itei.org.mx/capacitacion</a:t>
            </a:r>
          </a:p>
        </p:txBody>
      </p:sp>
      <p:sp>
        <p:nvSpPr>
          <p:cNvPr id="6" name="4 Rectángulo"/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E:\Mis documentos\INAI\Imagenes\Logoplataform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86" y="603327"/>
            <a:ext cx="8890429" cy="62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86" y="197917"/>
            <a:ext cx="3384376" cy="1686833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>
            <a:off x="4374778" y="2258154"/>
            <a:ext cx="52565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b="1" dirty="0">
                <a:solidFill>
                  <a:schemeClr val="bg1">
                    <a:lumMod val="50000"/>
                  </a:schemeClr>
                </a:solidFill>
                <a:latin typeface="Andale Mono"/>
                <a:cs typeface="Arial" panose="020B0604020202020204" pitchFamily="34" charset="0"/>
              </a:rPr>
              <a:t>Manuel Rojas Munguía</a:t>
            </a:r>
          </a:p>
          <a:p>
            <a:pPr algn="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ndale Mono"/>
                <a:cs typeface="Arial" panose="020B0604020202020204" pitchFamily="34" charset="0"/>
              </a:rPr>
              <a:t>DIRECTOR DEL CENTRO DE ESTUDIOS SUPERIORES DE LA INFORMACIÓN PÚBLICA Y PROTECCIÓN DE DATOS PERSONALES</a:t>
            </a:r>
          </a:p>
          <a:p>
            <a:pPr algn="r">
              <a:defRPr/>
            </a:pPr>
            <a:endParaRPr lang="es-MX" b="1" dirty="0">
              <a:solidFill>
                <a:schemeClr val="bg1">
                  <a:lumMod val="50000"/>
                </a:schemeClr>
              </a:solidFill>
              <a:latin typeface="Andale Mono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latin typeface="Andale Mono"/>
                <a:cs typeface="Arial" panose="020B0604020202020204" pitchFamily="34" charset="0"/>
              </a:rPr>
              <a:t>Noé García Álvarez</a:t>
            </a:r>
            <a:endParaRPr lang="es-MX" b="1" dirty="0">
              <a:solidFill>
                <a:schemeClr val="bg1">
                  <a:lumMod val="50000"/>
                </a:schemeClr>
              </a:solidFill>
              <a:latin typeface="Andale Mono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ndale Mono"/>
                <a:cs typeface="Arial" panose="020B0604020202020204" pitchFamily="34" charset="0"/>
              </a:rPr>
              <a:t>COORDINADOR DE CAPACITACIÓN S.O.</a:t>
            </a:r>
          </a:p>
          <a:p>
            <a:pPr algn="r">
              <a:defRPr/>
            </a:pPr>
            <a:endParaRPr lang="es-MX" b="1" dirty="0">
              <a:solidFill>
                <a:schemeClr val="bg1">
                  <a:lumMod val="50000"/>
                </a:schemeClr>
              </a:solidFill>
              <a:latin typeface="Andale Mono"/>
              <a:cs typeface="Arial" panose="020B0604020202020204" pitchFamily="34" charset="0"/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6427080" y="5310485"/>
            <a:ext cx="30241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500" dirty="0">
                <a:solidFill>
                  <a:schemeClr val="bg1">
                    <a:lumMod val="50000"/>
                  </a:schemeClr>
                </a:solidFill>
                <a:latin typeface="Andale Mono"/>
              </a:rPr>
              <a:t>Av. Ignacio L. Vallarta 1312</a:t>
            </a:r>
          </a:p>
          <a:p>
            <a:pPr algn="ctr">
              <a:defRPr/>
            </a:pPr>
            <a:r>
              <a:rPr lang="es-MX" sz="1500" dirty="0">
                <a:solidFill>
                  <a:schemeClr val="bg1">
                    <a:lumMod val="50000"/>
                  </a:schemeClr>
                </a:solidFill>
                <a:latin typeface="Andale Mono"/>
              </a:rPr>
              <a:t>Col. Americana</a:t>
            </a:r>
          </a:p>
          <a:p>
            <a:pPr algn="ctr">
              <a:defRPr/>
            </a:pPr>
            <a:r>
              <a:rPr lang="es-MX" sz="1500" dirty="0">
                <a:solidFill>
                  <a:schemeClr val="bg1">
                    <a:lumMod val="50000"/>
                  </a:schemeClr>
                </a:solidFill>
                <a:latin typeface="Andale Mono"/>
              </a:rPr>
              <a:t>Guadalajara, Jalisco. CP 44610</a:t>
            </a:r>
          </a:p>
          <a:p>
            <a:pPr algn="ctr">
              <a:defRPr/>
            </a:pPr>
            <a:r>
              <a:rPr lang="es-MX" sz="1500" dirty="0">
                <a:solidFill>
                  <a:schemeClr val="bg1">
                    <a:lumMod val="50000"/>
                  </a:schemeClr>
                </a:solidFill>
                <a:latin typeface="Andale Mono"/>
              </a:rPr>
              <a:t>(52) 33 36305745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22850" y="6566125"/>
            <a:ext cx="430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www.itei.org.mx</a:t>
            </a:r>
          </a:p>
        </p:txBody>
      </p:sp>
    </p:spTree>
    <p:extLst>
      <p:ext uri="{BB962C8B-B14F-4D97-AF65-F5344CB8AC3E}">
        <p14:creationId xmlns:p14="http://schemas.microsoft.com/office/powerpoint/2010/main" val="5816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24 Rectángulo"/>
          <p:cNvSpPr/>
          <p:nvPr/>
        </p:nvSpPr>
        <p:spPr>
          <a:xfrm>
            <a:off x="-17710" y="-18107"/>
            <a:ext cx="10045700" cy="7758758"/>
          </a:xfrm>
          <a:prstGeom prst="rect">
            <a:avLst/>
          </a:prstGeom>
          <a:solidFill>
            <a:srgbClr val="D3B5E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7" y="269925"/>
            <a:ext cx="2167098" cy="1080120"/>
          </a:xfrm>
          <a:prstGeom prst="rect">
            <a:avLst/>
          </a:prstGeom>
        </p:spPr>
      </p:pic>
      <p:sp>
        <p:nvSpPr>
          <p:cNvPr id="10" name="1 Rectángulo"/>
          <p:cNvSpPr/>
          <p:nvPr/>
        </p:nvSpPr>
        <p:spPr>
          <a:xfrm>
            <a:off x="1069145" y="1114808"/>
            <a:ext cx="1036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7030A0"/>
                </a:solidFill>
              </a:rPr>
              <a:t>http://www.plataformadetransparencia.org.mx/</a:t>
            </a:r>
          </a:p>
        </p:txBody>
      </p:sp>
      <p:pic>
        <p:nvPicPr>
          <p:cNvPr id="11" name="Imagen 17"/>
          <p:cNvPicPr>
            <a:picLocks noChangeAspect="1"/>
          </p:cNvPicPr>
          <p:nvPr/>
        </p:nvPicPr>
        <p:blipFill rotWithShape="1">
          <a:blip r:embed="rId5"/>
          <a:srcRect l="63084" t="35023" r="21446" b="30768"/>
          <a:stretch/>
        </p:blipFill>
        <p:spPr>
          <a:xfrm>
            <a:off x="2610967" y="2578878"/>
            <a:ext cx="5073960" cy="3803693"/>
          </a:xfrm>
          <a:prstGeom prst="roundRect">
            <a:avLst/>
          </a:prstGeom>
        </p:spPr>
      </p:pic>
      <p:pic>
        <p:nvPicPr>
          <p:cNvPr id="23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7" y="269925"/>
            <a:ext cx="2167098" cy="1080120"/>
          </a:xfrm>
          <a:prstGeom prst="rect">
            <a:avLst/>
          </a:prstGeom>
        </p:spPr>
      </p:pic>
      <p:sp>
        <p:nvSpPr>
          <p:cNvPr id="24" name="4 Rectángulo"/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2" descr="E:\Mis documentos\INAI\Imagenes\Logoplataform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3678784"/>
            <a:ext cx="10044560" cy="7740650"/>
          </a:xfrm>
          <a:prstGeom prst="rect">
            <a:avLst/>
          </a:prstGeom>
        </p:spPr>
      </p:pic>
      <p:pic>
        <p:nvPicPr>
          <p:cNvPr id="5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82390" y="89999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Plataforma Nacional de Transparencia: “la herramienta más fácil para acceder a la información”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2390" y="228614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hlinkClick r:id="rId4"/>
              </a:rPr>
              <a:t>https</a:t>
            </a:r>
            <a:r>
              <a:rPr lang="pt-BR" sz="2400" dirty="0">
                <a:hlinkClick r:id="rId4"/>
              </a:rPr>
              <a:t>://</a:t>
            </a:r>
            <a:r>
              <a:rPr lang="pt-BR" sz="2400" dirty="0" smtClean="0">
                <a:hlinkClick r:id="rId4"/>
              </a:rPr>
              <a:t>www.youtube.com/watch?v=SBwTibPW5kE</a:t>
            </a:r>
            <a:endParaRPr lang="es-MX" sz="2400" dirty="0" smtClean="0"/>
          </a:p>
          <a:p>
            <a:endParaRPr lang="pt-BR" sz="2400" dirty="0" smtClean="0"/>
          </a:p>
        </p:txBody>
      </p:sp>
      <p:pic>
        <p:nvPicPr>
          <p:cNvPr id="1026" name="Picture 2" descr="Resultado de imagen para plataforma nacional de transpare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14" y="3410651"/>
            <a:ext cx="5521694" cy="42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48" y="1888623"/>
            <a:ext cx="8014284" cy="3449718"/>
          </a:xfrm>
          <a:prstGeom prst="rect">
            <a:avLst/>
          </a:prstGeom>
        </p:spPr>
      </p:pic>
      <p:pic>
        <p:nvPicPr>
          <p:cNvPr id="8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7" y="269925"/>
            <a:ext cx="2167098" cy="1080120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0" y="7254701"/>
            <a:ext cx="10045700" cy="504056"/>
          </a:xfrm>
          <a:prstGeom prst="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E:\Mis documentos\INAI\Imagenes\Logoplataform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5236"/>
          <a:stretch/>
        </p:blipFill>
        <p:spPr bwMode="auto">
          <a:xfrm>
            <a:off x="151486" y="6716123"/>
            <a:ext cx="1267821" cy="10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951" y="30019"/>
            <a:ext cx="944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90402" y="557957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Funciones elementales </a:t>
            </a:r>
            <a:endParaRPr lang="es-MX" sz="60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es-MX" sz="6000" dirty="0" smtClean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endParaRPr lang="es-MX" sz="6000" dirty="0" smtClean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endParaRPr lang="es-MX" sz="60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60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Unidad </a:t>
            </a:r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lang="es-MX" sz="60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Transparencia</a:t>
            </a:r>
            <a:endParaRPr lang="es-MX" sz="60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382" y="1638077"/>
            <a:ext cx="60223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24 Rectángulo"/>
          <p:cNvSpPr/>
          <p:nvPr/>
        </p:nvSpPr>
        <p:spPr>
          <a:xfrm>
            <a:off x="0" y="0"/>
            <a:ext cx="10045700" cy="7758758"/>
          </a:xfrm>
          <a:prstGeom prst="rect">
            <a:avLst/>
          </a:prstGeom>
          <a:solidFill>
            <a:srgbClr val="D3B5E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7" y="269925"/>
            <a:ext cx="2167098" cy="10801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8314" y="2214141"/>
            <a:ext cx="9846816" cy="5078313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s-MX" sz="3600" b="1" dirty="0"/>
          </a:p>
          <a:p>
            <a:pPr marL="235458" indent="-235458">
              <a:buFont typeface="Arial" panose="020B0604020202020204" pitchFamily="34" charset="0"/>
              <a:buChar char="•"/>
            </a:pPr>
            <a:r>
              <a:rPr lang="es-MX" sz="3200" dirty="0"/>
              <a:t>Administración de unidades </a:t>
            </a:r>
            <a:r>
              <a:rPr lang="es-MX" sz="3200" dirty="0" smtClean="0"/>
              <a:t>administrativas.</a:t>
            </a:r>
          </a:p>
          <a:p>
            <a:r>
              <a:rPr lang="es-MX" sz="3200" dirty="0"/>
              <a:t> </a:t>
            </a:r>
            <a:r>
              <a:rPr lang="es-MX" sz="3200" dirty="0" smtClean="0"/>
              <a:t> (alta</a:t>
            </a:r>
            <a:r>
              <a:rPr lang="es-MX" sz="3200" dirty="0"/>
              <a:t>, eliminación y modificación)</a:t>
            </a:r>
          </a:p>
          <a:p>
            <a:pPr marL="235458" indent="-235458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235458" indent="-235458">
              <a:buFont typeface="Arial" panose="020B0604020202020204" pitchFamily="34" charset="0"/>
              <a:buChar char="•"/>
            </a:pPr>
            <a:r>
              <a:rPr lang="es-MX" sz="3200" dirty="0"/>
              <a:t>Administración de </a:t>
            </a:r>
            <a:r>
              <a:rPr lang="es-MX" sz="3200" dirty="0" smtClean="0"/>
              <a:t>usuarios.</a:t>
            </a:r>
          </a:p>
          <a:p>
            <a:r>
              <a:rPr lang="es-MX" sz="3200" dirty="0"/>
              <a:t> </a:t>
            </a:r>
            <a:r>
              <a:rPr lang="es-MX" sz="3200" dirty="0" smtClean="0"/>
              <a:t> (</a:t>
            </a:r>
            <a:r>
              <a:rPr lang="es-MX" sz="3200" dirty="0"/>
              <a:t>alta, eliminación y modificación)</a:t>
            </a:r>
          </a:p>
          <a:p>
            <a:pPr marL="235458" indent="-235458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235458" indent="-235458">
              <a:buFont typeface="Arial" panose="020B0604020202020204" pitchFamily="34" charset="0"/>
              <a:buChar char="•"/>
            </a:pPr>
            <a:r>
              <a:rPr lang="es-MX" sz="3200" dirty="0"/>
              <a:t>Relacionar unidad administrativa con </a:t>
            </a:r>
            <a:r>
              <a:rPr lang="es-MX" sz="3200" dirty="0" smtClean="0"/>
              <a:t>formatos.</a:t>
            </a:r>
            <a:endParaRPr lang="es-MX" sz="3200" dirty="0"/>
          </a:p>
          <a:p>
            <a:pPr marL="235458" indent="-235458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235458" indent="-235458">
              <a:buFont typeface="Arial" panose="020B0604020202020204" pitchFamily="34" charset="0"/>
              <a:buChar char="•"/>
            </a:pPr>
            <a:r>
              <a:rPr lang="es-MX" sz="3200" dirty="0" smtClean="0"/>
              <a:t>Supervisión de los avances de la Carga </a:t>
            </a:r>
            <a:r>
              <a:rPr lang="es-MX" sz="3200" dirty="0"/>
              <a:t>de </a:t>
            </a:r>
            <a:r>
              <a:rPr lang="es-MX" sz="3200" dirty="0" smtClean="0"/>
              <a:t>Información.</a:t>
            </a:r>
            <a:endParaRPr lang="es-MX" sz="32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63466" y="1782093"/>
            <a:ext cx="7894121" cy="582509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7030A0"/>
                </a:solidFill>
              </a:rPr>
              <a:t>Actividades del Administrador </a:t>
            </a:r>
            <a:r>
              <a:rPr lang="es-MX" dirty="0" smtClean="0">
                <a:solidFill>
                  <a:srgbClr val="7030A0"/>
                </a:solidFill>
              </a:rPr>
              <a:t>del </a:t>
            </a:r>
            <a:r>
              <a:rPr lang="es-MX" dirty="0">
                <a:solidFill>
                  <a:srgbClr val="7030A0"/>
                </a:solidFill>
              </a:rPr>
              <a:t>Sujeto Obligado (Titular de la UT):</a:t>
            </a:r>
            <a:br>
              <a:rPr lang="es-MX" dirty="0">
                <a:solidFill>
                  <a:srgbClr val="7030A0"/>
                </a:solidFill>
              </a:rPr>
            </a:br>
            <a:endParaRPr lang="es-MX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49360" b="7673"/>
          <a:stretch/>
        </p:blipFill>
        <p:spPr>
          <a:xfrm>
            <a:off x="-17710" y="22821"/>
            <a:ext cx="4020220" cy="77359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951" y="30019"/>
            <a:ext cx="944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es-MX" sz="100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90402" y="557957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Principales funciones </a:t>
            </a:r>
          </a:p>
          <a:p>
            <a:pPr algn="r"/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es-MX" sz="6000" dirty="0" smtClean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endParaRPr lang="es-MX" sz="6000" dirty="0" smtClean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endParaRPr lang="es-MX" sz="6000" dirty="0">
              <a:solidFill>
                <a:srgbClr val="461E6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6000" dirty="0" smtClean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Unidades </a:t>
            </a:r>
            <a:r>
              <a:rPr lang="es-MX" sz="6000" dirty="0">
                <a:solidFill>
                  <a:srgbClr val="461E6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Administrativas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382" y="1638077"/>
            <a:ext cx="60223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" y="0"/>
            <a:ext cx="10044560" cy="7740650"/>
          </a:xfrm>
          <a:prstGeom prst="rect">
            <a:avLst/>
          </a:prstGeom>
        </p:spPr>
      </p:pic>
      <p:pic>
        <p:nvPicPr>
          <p:cNvPr id="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" y="0"/>
            <a:ext cx="10045700" cy="7726994"/>
          </a:xfrm>
          <a:prstGeom prst="rect">
            <a:avLst/>
          </a:prstGeom>
        </p:spPr>
      </p:pic>
      <p:pic>
        <p:nvPicPr>
          <p:cNvPr id="6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27" y="269925"/>
            <a:ext cx="2167098" cy="108012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9138" y="1490568"/>
            <a:ext cx="9767636" cy="584775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Preparar la información acorde a sus funciones y atribuciones. </a:t>
            </a:r>
            <a:endParaRPr lang="es-MX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Organizar la información, </a:t>
            </a:r>
            <a:r>
              <a:rPr lang="es-MX" sz="3200" dirty="0" smtClean="0"/>
              <a:t>atendiendo: </a:t>
            </a:r>
            <a:endParaRPr lang="es-MX" sz="3200" dirty="0"/>
          </a:p>
          <a:p>
            <a:r>
              <a:rPr lang="es-MX" sz="3200" dirty="0" smtClean="0"/>
              <a:t>	a</a:t>
            </a:r>
            <a:r>
              <a:rPr lang="es-MX" sz="3200" dirty="0"/>
              <a:t>) Lineamientos Técnicos Generales, Anexo 1</a:t>
            </a:r>
          </a:p>
          <a:p>
            <a:r>
              <a:rPr lang="es-MX" sz="3200" dirty="0" smtClean="0"/>
              <a:t>	b</a:t>
            </a:r>
            <a:r>
              <a:rPr lang="es-MX" sz="3200" dirty="0"/>
              <a:t>) Tabla de aplicabilidad</a:t>
            </a:r>
          </a:p>
          <a:p>
            <a:r>
              <a:rPr lang="es-MX" sz="3200" dirty="0" smtClean="0"/>
              <a:t>	c) </a:t>
            </a:r>
            <a:r>
              <a:rPr lang="es-MX" sz="3200" dirty="0"/>
              <a:t>Diccionario de datos</a:t>
            </a:r>
          </a:p>
          <a:p>
            <a:r>
              <a:rPr lang="es-MX" sz="3200" dirty="0" smtClean="0"/>
              <a:t>	d) </a:t>
            </a:r>
            <a:r>
              <a:rPr lang="es-MX" sz="3200" dirty="0"/>
              <a:t>Lineamientos de publicación y </a:t>
            </a:r>
            <a:r>
              <a:rPr lang="es-MX" sz="3200" dirty="0" smtClean="0"/>
              <a:t>actualización ITEI</a:t>
            </a:r>
            <a:endParaRPr lang="es-MX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Coordinarse, en su caso, con otras unidades administrativas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200" dirty="0"/>
              <a:t>Cargar la información al SIPOT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52214" y="705647"/>
            <a:ext cx="8459440" cy="706964"/>
          </a:xfrm>
        </p:spPr>
        <p:txBody>
          <a:bodyPr>
            <a:normAutofit fontScale="90000"/>
          </a:bodyPr>
          <a:lstStyle/>
          <a:p>
            <a:pPr algn="l"/>
            <a:r>
              <a:rPr lang="es-MX" sz="4400" dirty="0">
                <a:solidFill>
                  <a:srgbClr val="7030A0"/>
                </a:solidFill>
              </a:rPr>
              <a:t>Actividades del Administrador </a:t>
            </a:r>
            <a:br>
              <a:rPr lang="es-MX" sz="4400" dirty="0">
                <a:solidFill>
                  <a:srgbClr val="7030A0"/>
                </a:solidFill>
              </a:rPr>
            </a:br>
            <a:r>
              <a:rPr lang="es-MX" sz="4400" dirty="0">
                <a:solidFill>
                  <a:srgbClr val="7030A0"/>
                </a:solidFill>
              </a:rPr>
              <a:t>de Unidad Administrativa (Direcciones)</a:t>
            </a:r>
            <a:r>
              <a:rPr lang="es-MX" b="1" dirty="0">
                <a:solidFill>
                  <a:srgbClr val="7030A0"/>
                </a:solidFill>
              </a:rPr>
              <a:t/>
            </a:r>
            <a:br>
              <a:rPr lang="es-MX" b="1" dirty="0">
                <a:solidFill>
                  <a:srgbClr val="7030A0"/>
                </a:solidFill>
              </a:rPr>
            </a:br>
            <a:endParaRPr lang="es-MX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22264</TotalTime>
  <Words>566</Words>
  <Application>Microsoft Office PowerPoint</Application>
  <PresentationFormat>Personalizado</PresentationFormat>
  <Paragraphs>117</Paragraphs>
  <Slides>26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MS PGothic</vt:lpstr>
      <vt:lpstr>Andale Mono</vt:lpstr>
      <vt:lpstr>Arial</vt:lpstr>
      <vt:lpstr>Arial Black</vt:lpstr>
      <vt:lpstr>Calibri</vt:lpstr>
      <vt:lpstr>Century Gothic</vt:lpstr>
      <vt:lpstr>StarSymbol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del Administrador del Sujeto Obligado (Titular de la UT): </vt:lpstr>
      <vt:lpstr>Presentación de PowerPoint</vt:lpstr>
      <vt:lpstr>Actividades del Administrador  de Unidad Administrativa (Direcciones) </vt:lpstr>
      <vt:lpstr>Carga de información en el SIPOT: Modalidades</vt:lpstr>
      <vt:lpstr>Presentación de PowerPoint</vt:lpstr>
      <vt:lpstr>Presentación de PowerPoint</vt:lpstr>
      <vt:lpstr>Consultar tabla de equivalencia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Ixchel Alegre Mondragón</dc:creator>
  <cp:lastModifiedBy>Noé García</cp:lastModifiedBy>
  <cp:revision>533</cp:revision>
  <cp:lastPrinted>2017-02-08T03:46:38Z</cp:lastPrinted>
  <dcterms:created xsi:type="dcterms:W3CDTF">2017-01-31T20:38:28Z</dcterms:created>
  <dcterms:modified xsi:type="dcterms:W3CDTF">2018-06-12T19:33:07Z</dcterms:modified>
</cp:coreProperties>
</file>