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68" r:id="rId4"/>
    <p:sldId id="284" r:id="rId5"/>
    <p:sldId id="258" r:id="rId6"/>
    <p:sldId id="267" r:id="rId7"/>
    <p:sldId id="275" r:id="rId8"/>
    <p:sldId id="281" r:id="rId9"/>
    <p:sldId id="292" r:id="rId10"/>
    <p:sldId id="293" r:id="rId11"/>
    <p:sldId id="263" r:id="rId12"/>
    <p:sldId id="269" r:id="rId13"/>
    <p:sldId id="285" r:id="rId14"/>
    <p:sldId id="259" r:id="rId15"/>
    <p:sldId id="262" r:id="rId16"/>
    <p:sldId id="261" r:id="rId17"/>
    <p:sldId id="265" r:id="rId18"/>
    <p:sldId id="266" r:id="rId19"/>
    <p:sldId id="273" r:id="rId20"/>
    <p:sldId id="272" r:id="rId21"/>
    <p:sldId id="276" r:id="rId22"/>
    <p:sldId id="278" r:id="rId23"/>
    <p:sldId id="279" r:id="rId24"/>
    <p:sldId id="283" r:id="rId25"/>
    <p:sldId id="286" r:id="rId26"/>
    <p:sldId id="287" r:id="rId27"/>
    <p:sldId id="290" r:id="rId28"/>
    <p:sldId id="289" r:id="rId29"/>
    <p:sldId id="294" r:id="rId30"/>
    <p:sldId id="291" r:id="rId31"/>
    <p:sldId id="295" r:id="rId32"/>
  </p:sldIdLst>
  <p:sldSz cx="9144000" cy="6858000" type="screen4x3"/>
  <p:notesSz cx="6888163" cy="10018713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4660"/>
  </p:normalViewPr>
  <p:slideViewPr>
    <p:cSldViewPr>
      <p:cViewPr varScale="1">
        <p:scale>
          <a:sx n="69" d="100"/>
          <a:sy n="69" d="100"/>
        </p:scale>
        <p:origin x="143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MX" dirty="0" smtClean="0"/>
              <a:t>AÑO 2018</a:t>
            </a:r>
            <a:endParaRPr lang="es-MX" dirty="0"/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REGIDORES</c:v>
                </c:pt>
              </c:strCache>
            </c:strRef>
          </c:tx>
          <c:invertIfNegative val="0"/>
          <c:cat>
            <c:strRef>
              <c:f>Hoja1!$A$2:$A$7</c:f>
              <c:strCache>
                <c:ptCount val="5"/>
                <c:pt idx="0">
                  <c:v>SESION 1</c:v>
                </c:pt>
                <c:pt idx="1">
                  <c:v>SESION 2</c:v>
                </c:pt>
                <c:pt idx="2">
                  <c:v>SESION 3</c:v>
                </c:pt>
                <c:pt idx="3">
                  <c:v>SESION 4</c:v>
                </c:pt>
                <c:pt idx="4">
                  <c:v>SESION 5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11</c:v>
                </c:pt>
                <c:pt idx="1">
                  <c:v>11</c:v>
                </c:pt>
                <c:pt idx="2">
                  <c:v>11</c:v>
                </c:pt>
                <c:pt idx="3">
                  <c:v>11</c:v>
                </c:pt>
                <c:pt idx="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BC-4938-A7DE-DD50418DE542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ASISTENCIA</c:v>
                </c:pt>
              </c:strCache>
            </c:strRef>
          </c:tx>
          <c:invertIfNegative val="0"/>
          <c:cat>
            <c:strRef>
              <c:f>Hoja1!$A$2:$A$7</c:f>
              <c:strCache>
                <c:ptCount val="5"/>
                <c:pt idx="0">
                  <c:v>SESION 1</c:v>
                </c:pt>
                <c:pt idx="1">
                  <c:v>SESION 2</c:v>
                </c:pt>
                <c:pt idx="2">
                  <c:v>SESION 3</c:v>
                </c:pt>
                <c:pt idx="3">
                  <c:v>SESION 4</c:v>
                </c:pt>
                <c:pt idx="4">
                  <c:v>SESION 5</c:v>
                </c:pt>
              </c:strCache>
            </c:strRef>
          </c:cat>
          <c:val>
            <c:numRef>
              <c:f>Hoja1!$C$2:$C$7</c:f>
              <c:numCache>
                <c:formatCode>General</c:formatCode>
                <c:ptCount val="6"/>
                <c:pt idx="0">
                  <c:v>11</c:v>
                </c:pt>
                <c:pt idx="1">
                  <c:v>11</c:v>
                </c:pt>
                <c:pt idx="2">
                  <c:v>11</c:v>
                </c:pt>
                <c:pt idx="3">
                  <c:v>11</c:v>
                </c:pt>
                <c:pt idx="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1BC-4938-A7DE-DD50418DE542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INASISTENCIA</c:v>
                </c:pt>
              </c:strCache>
            </c:strRef>
          </c:tx>
          <c:invertIfNegative val="0"/>
          <c:cat>
            <c:strRef>
              <c:f>Hoja1!$A$2:$A$7</c:f>
              <c:strCache>
                <c:ptCount val="5"/>
                <c:pt idx="0">
                  <c:v>SESION 1</c:v>
                </c:pt>
                <c:pt idx="1">
                  <c:v>SESION 2</c:v>
                </c:pt>
                <c:pt idx="2">
                  <c:v>SESION 3</c:v>
                </c:pt>
                <c:pt idx="3">
                  <c:v>SESION 4</c:v>
                </c:pt>
                <c:pt idx="4">
                  <c:v>SESION 5</c:v>
                </c:pt>
              </c:strCache>
            </c:strRef>
          </c:cat>
          <c:val>
            <c:numRef>
              <c:f>Hoja1!$D$2:$D$7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1BC-4938-A7DE-DD50418DE5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1224448"/>
        <c:axId val="21242624"/>
        <c:axId val="0"/>
      </c:bar3DChart>
      <c:catAx>
        <c:axId val="212244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1242624"/>
        <c:crosses val="autoZero"/>
        <c:auto val="1"/>
        <c:lblAlgn val="ctr"/>
        <c:lblOffset val="100"/>
        <c:noMultiLvlLbl val="0"/>
      </c:catAx>
      <c:valAx>
        <c:axId val="212426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22444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MX" dirty="0" smtClean="0"/>
              <a:t>AÑO 2019</a:t>
            </a:r>
            <a:endParaRPr lang="es-MX" dirty="0"/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REGIDORES</c:v>
                </c:pt>
              </c:strCache>
            </c:strRef>
          </c:tx>
          <c:invertIfNegative val="0"/>
          <c:cat>
            <c:strRef>
              <c:f>Hoja1!$A$2:$A$7</c:f>
              <c:strCache>
                <c:ptCount val="6"/>
                <c:pt idx="0">
                  <c:v>SESION 6</c:v>
                </c:pt>
                <c:pt idx="1">
                  <c:v>SESION EXT. 1</c:v>
                </c:pt>
                <c:pt idx="2">
                  <c:v>SESION 7</c:v>
                </c:pt>
                <c:pt idx="3">
                  <c:v>SESION 8</c:v>
                </c:pt>
                <c:pt idx="4">
                  <c:v>SESION 9</c:v>
                </c:pt>
                <c:pt idx="5">
                  <c:v>SESION 10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11</c:v>
                </c:pt>
                <c:pt idx="1">
                  <c:v>11</c:v>
                </c:pt>
                <c:pt idx="2">
                  <c:v>11</c:v>
                </c:pt>
                <c:pt idx="3">
                  <c:v>11</c:v>
                </c:pt>
                <c:pt idx="4">
                  <c:v>11</c:v>
                </c:pt>
                <c:pt idx="5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00-4BF9-986C-24B39C0BA87F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ASISTENCIA</c:v>
                </c:pt>
              </c:strCache>
            </c:strRef>
          </c:tx>
          <c:invertIfNegative val="0"/>
          <c:cat>
            <c:strRef>
              <c:f>Hoja1!$A$2:$A$7</c:f>
              <c:strCache>
                <c:ptCount val="6"/>
                <c:pt idx="0">
                  <c:v>SESION 6</c:v>
                </c:pt>
                <c:pt idx="1">
                  <c:v>SESION EXT. 1</c:v>
                </c:pt>
                <c:pt idx="2">
                  <c:v>SESION 7</c:v>
                </c:pt>
                <c:pt idx="3">
                  <c:v>SESION 8</c:v>
                </c:pt>
                <c:pt idx="4">
                  <c:v>SESION 9</c:v>
                </c:pt>
                <c:pt idx="5">
                  <c:v>SESION 10</c:v>
                </c:pt>
              </c:strCache>
            </c:strRef>
          </c:cat>
          <c:val>
            <c:numRef>
              <c:f>Hoja1!$C$2:$C$7</c:f>
              <c:numCache>
                <c:formatCode>General</c:formatCode>
                <c:ptCount val="6"/>
                <c:pt idx="0">
                  <c:v>11</c:v>
                </c:pt>
                <c:pt idx="1">
                  <c:v>11</c:v>
                </c:pt>
                <c:pt idx="2">
                  <c:v>10</c:v>
                </c:pt>
                <c:pt idx="3">
                  <c:v>10</c:v>
                </c:pt>
                <c:pt idx="4">
                  <c:v>9</c:v>
                </c:pt>
                <c:pt idx="5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00-4BF9-986C-24B39C0BA87F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INASISTENCIA</c:v>
                </c:pt>
              </c:strCache>
            </c:strRef>
          </c:tx>
          <c:invertIfNegative val="0"/>
          <c:cat>
            <c:strRef>
              <c:f>Hoja1!$A$2:$A$7</c:f>
              <c:strCache>
                <c:ptCount val="6"/>
                <c:pt idx="0">
                  <c:v>SESION 6</c:v>
                </c:pt>
                <c:pt idx="1">
                  <c:v>SESION EXT. 1</c:v>
                </c:pt>
                <c:pt idx="2">
                  <c:v>SESION 7</c:v>
                </c:pt>
                <c:pt idx="3">
                  <c:v>SESION 8</c:v>
                </c:pt>
                <c:pt idx="4">
                  <c:v>SESION 9</c:v>
                </c:pt>
                <c:pt idx="5">
                  <c:v>SESION 10</c:v>
                </c:pt>
              </c:strCache>
            </c:strRef>
          </c:cat>
          <c:val>
            <c:numRef>
              <c:f>Hoja1!$D$2:$D$7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A00-4BF9-986C-24B39C0BA8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1224448"/>
        <c:axId val="21242624"/>
        <c:axId val="0"/>
      </c:bar3DChart>
      <c:catAx>
        <c:axId val="212244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1242624"/>
        <c:crosses val="autoZero"/>
        <c:auto val="1"/>
        <c:lblAlgn val="ctr"/>
        <c:lblOffset val="100"/>
        <c:noMultiLvlLbl val="0"/>
      </c:catAx>
      <c:valAx>
        <c:axId val="212426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22444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MX" dirty="0" smtClean="0"/>
              <a:t>AÑO 2019</a:t>
            </a:r>
            <a:endParaRPr lang="es-MX" dirty="0"/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REGIDORES</c:v>
                </c:pt>
              </c:strCache>
            </c:strRef>
          </c:tx>
          <c:invertIfNegative val="0"/>
          <c:cat>
            <c:strRef>
              <c:f>Hoja1!$A$2:$A$8</c:f>
              <c:strCache>
                <c:ptCount val="7"/>
                <c:pt idx="0">
                  <c:v>SESION EXT. 2</c:v>
                </c:pt>
                <c:pt idx="1">
                  <c:v>SESION 11</c:v>
                </c:pt>
                <c:pt idx="2">
                  <c:v>SESION 12</c:v>
                </c:pt>
                <c:pt idx="3">
                  <c:v>SESION 13</c:v>
                </c:pt>
                <c:pt idx="4">
                  <c:v>SESION EXT. 3</c:v>
                </c:pt>
                <c:pt idx="5">
                  <c:v>SESION 14</c:v>
                </c:pt>
                <c:pt idx="6">
                  <c:v>SESION 15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11</c:v>
                </c:pt>
                <c:pt idx="1">
                  <c:v>11</c:v>
                </c:pt>
                <c:pt idx="2">
                  <c:v>11</c:v>
                </c:pt>
                <c:pt idx="3">
                  <c:v>11</c:v>
                </c:pt>
                <c:pt idx="4">
                  <c:v>11</c:v>
                </c:pt>
                <c:pt idx="5">
                  <c:v>11</c:v>
                </c:pt>
                <c:pt idx="6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00-4BF9-986C-24B39C0BA87F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ASISTENCIA</c:v>
                </c:pt>
              </c:strCache>
            </c:strRef>
          </c:tx>
          <c:invertIfNegative val="0"/>
          <c:cat>
            <c:strRef>
              <c:f>Hoja1!$A$2:$A$8</c:f>
              <c:strCache>
                <c:ptCount val="7"/>
                <c:pt idx="0">
                  <c:v>SESION EXT. 2</c:v>
                </c:pt>
                <c:pt idx="1">
                  <c:v>SESION 11</c:v>
                </c:pt>
                <c:pt idx="2">
                  <c:v>SESION 12</c:v>
                </c:pt>
                <c:pt idx="3">
                  <c:v>SESION 13</c:v>
                </c:pt>
                <c:pt idx="4">
                  <c:v>SESION EXT. 3</c:v>
                </c:pt>
                <c:pt idx="5">
                  <c:v>SESION 14</c:v>
                </c:pt>
                <c:pt idx="6">
                  <c:v>SESION 15</c:v>
                </c:pt>
              </c:strCache>
            </c:strRef>
          </c:cat>
          <c:val>
            <c:numRef>
              <c:f>Hoja1!$C$2:$C$8</c:f>
              <c:numCache>
                <c:formatCode>General</c:formatCode>
                <c:ptCount val="7"/>
                <c:pt idx="0">
                  <c:v>9</c:v>
                </c:pt>
                <c:pt idx="1">
                  <c:v>11</c:v>
                </c:pt>
                <c:pt idx="2">
                  <c:v>11</c:v>
                </c:pt>
                <c:pt idx="3">
                  <c:v>8</c:v>
                </c:pt>
                <c:pt idx="4">
                  <c:v>11</c:v>
                </c:pt>
                <c:pt idx="5">
                  <c:v>11</c:v>
                </c:pt>
                <c:pt idx="6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00-4BF9-986C-24B39C0BA87F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INASISTENCIA</c:v>
                </c:pt>
              </c:strCache>
            </c:strRef>
          </c:tx>
          <c:invertIfNegative val="0"/>
          <c:cat>
            <c:strRef>
              <c:f>Hoja1!$A$2:$A$8</c:f>
              <c:strCache>
                <c:ptCount val="7"/>
                <c:pt idx="0">
                  <c:v>SESION EXT. 2</c:v>
                </c:pt>
                <c:pt idx="1">
                  <c:v>SESION 11</c:v>
                </c:pt>
                <c:pt idx="2">
                  <c:v>SESION 12</c:v>
                </c:pt>
                <c:pt idx="3">
                  <c:v>SESION 13</c:v>
                </c:pt>
                <c:pt idx="4">
                  <c:v>SESION EXT. 3</c:v>
                </c:pt>
                <c:pt idx="5">
                  <c:v>SESION 14</c:v>
                </c:pt>
                <c:pt idx="6">
                  <c:v>SESION 15</c:v>
                </c:pt>
              </c:strCache>
            </c:strRef>
          </c:cat>
          <c:val>
            <c:numRef>
              <c:f>Hoja1!$D$2:$D$8</c:f>
              <c:numCache>
                <c:formatCode>General</c:formatCode>
                <c:ptCount val="7"/>
                <c:pt idx="0">
                  <c:v>2</c:v>
                </c:pt>
                <c:pt idx="1">
                  <c:v>0</c:v>
                </c:pt>
                <c:pt idx="2">
                  <c:v>0</c:v>
                </c:pt>
                <c:pt idx="3">
                  <c:v>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A00-4BF9-986C-24B39C0BA8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1224448"/>
        <c:axId val="21242624"/>
        <c:axId val="0"/>
      </c:bar3DChart>
      <c:catAx>
        <c:axId val="212244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1242624"/>
        <c:crosses val="autoZero"/>
        <c:auto val="1"/>
        <c:lblAlgn val="ctr"/>
        <c:lblOffset val="100"/>
        <c:noMultiLvlLbl val="0"/>
      </c:catAx>
      <c:valAx>
        <c:axId val="212426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22444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C455-830A-4AB3-B2F2-B855277AB3D9}" type="datetimeFigureOut">
              <a:rPr lang="es-MX" smtClean="0"/>
              <a:t>17/09/2019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C119C-23B1-40C8-B06E-2943C0D58E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8324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C455-830A-4AB3-B2F2-B855277AB3D9}" type="datetimeFigureOut">
              <a:rPr lang="es-MX" smtClean="0"/>
              <a:t>17/09/2019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C119C-23B1-40C8-B06E-2943C0D58E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493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C455-830A-4AB3-B2F2-B855277AB3D9}" type="datetimeFigureOut">
              <a:rPr lang="es-MX" smtClean="0"/>
              <a:t>17/09/2019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C119C-23B1-40C8-B06E-2943C0D58E86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0351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C455-830A-4AB3-B2F2-B855277AB3D9}" type="datetimeFigureOut">
              <a:rPr lang="es-MX" smtClean="0"/>
              <a:t>17/09/2019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C119C-23B1-40C8-B06E-2943C0D58E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47377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C455-830A-4AB3-B2F2-B855277AB3D9}" type="datetimeFigureOut">
              <a:rPr lang="es-MX" smtClean="0"/>
              <a:t>17/09/2019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C119C-23B1-40C8-B06E-2943C0D58E86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542836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C455-830A-4AB3-B2F2-B855277AB3D9}" type="datetimeFigureOut">
              <a:rPr lang="es-MX" smtClean="0"/>
              <a:t>17/09/2019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C119C-23B1-40C8-B06E-2943C0D58E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28308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C455-830A-4AB3-B2F2-B855277AB3D9}" type="datetimeFigureOut">
              <a:rPr lang="es-MX" smtClean="0"/>
              <a:t>17/09/2019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C119C-23B1-40C8-B06E-2943C0D58E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44441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C455-830A-4AB3-B2F2-B855277AB3D9}" type="datetimeFigureOut">
              <a:rPr lang="es-MX" smtClean="0"/>
              <a:t>17/09/2019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C119C-23B1-40C8-B06E-2943C0D58E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7796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C455-830A-4AB3-B2F2-B855277AB3D9}" type="datetimeFigureOut">
              <a:rPr lang="es-MX" smtClean="0"/>
              <a:t>17/09/2019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C119C-23B1-40C8-B06E-2943C0D58E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5309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C455-830A-4AB3-B2F2-B855277AB3D9}" type="datetimeFigureOut">
              <a:rPr lang="es-MX" smtClean="0"/>
              <a:t>17/09/2019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C119C-23B1-40C8-B06E-2943C0D58E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795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C455-830A-4AB3-B2F2-B855277AB3D9}" type="datetimeFigureOut">
              <a:rPr lang="es-MX" smtClean="0"/>
              <a:t>17/09/2019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C119C-23B1-40C8-B06E-2943C0D58E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9454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C455-830A-4AB3-B2F2-B855277AB3D9}" type="datetimeFigureOut">
              <a:rPr lang="es-MX" smtClean="0"/>
              <a:t>17/09/2019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C119C-23B1-40C8-B06E-2943C0D58E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422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C455-830A-4AB3-B2F2-B855277AB3D9}" type="datetimeFigureOut">
              <a:rPr lang="es-MX" smtClean="0"/>
              <a:t>17/09/2019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C119C-23B1-40C8-B06E-2943C0D58E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6331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C455-830A-4AB3-B2F2-B855277AB3D9}" type="datetimeFigureOut">
              <a:rPr lang="es-MX" smtClean="0"/>
              <a:t>17/09/2019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C119C-23B1-40C8-B06E-2943C0D58E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4908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C455-830A-4AB3-B2F2-B855277AB3D9}" type="datetimeFigureOut">
              <a:rPr lang="es-MX" smtClean="0"/>
              <a:t>17/09/2019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C119C-23B1-40C8-B06E-2943C0D58E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5149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C455-830A-4AB3-B2F2-B855277AB3D9}" type="datetimeFigureOut">
              <a:rPr lang="es-MX" smtClean="0"/>
              <a:t>17/09/2019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C119C-23B1-40C8-B06E-2943C0D58E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7304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9C455-830A-4AB3-B2F2-B855277AB3D9}" type="datetimeFigureOut">
              <a:rPr lang="es-MX" smtClean="0"/>
              <a:t>17/09/2019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81C119C-23B1-40C8-B06E-2943C0D58E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9054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728192"/>
          </a:xfrm>
        </p:spPr>
        <p:txBody>
          <a:bodyPr>
            <a:normAutofit/>
          </a:bodyPr>
          <a:lstStyle/>
          <a:p>
            <a:r>
              <a:rPr lang="es-MX" sz="3200" dirty="0" smtClean="0"/>
              <a:t>Estadística de Asistencia a sesiones de Ayuntamiento administración 2018-2021.</a:t>
            </a:r>
            <a:endParaRPr lang="es-MX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43608" y="2348880"/>
            <a:ext cx="4032448" cy="4104456"/>
          </a:xfrm>
        </p:spPr>
        <p:txBody>
          <a:bodyPr>
            <a:normAutofit fontScale="92500" lnSpcReduction="10000"/>
          </a:bodyPr>
          <a:lstStyle/>
          <a:p>
            <a:pPr lvl="0" algn="l"/>
            <a:r>
              <a:rPr lang="es-MX" sz="1400" b="1" dirty="0" smtClean="0">
                <a:solidFill>
                  <a:schemeClr val="tx1"/>
                </a:solidFill>
              </a:rPr>
              <a:t>Regidor .</a:t>
            </a:r>
          </a:p>
          <a:p>
            <a:pPr lvl="0" algn="l"/>
            <a:r>
              <a:rPr lang="es-MX" sz="1500" b="1" dirty="0" smtClean="0">
                <a:solidFill>
                  <a:schemeClr val="tx1"/>
                </a:solidFill>
              </a:rPr>
              <a:t>CP. </a:t>
            </a:r>
            <a:r>
              <a:rPr lang="es-MX" sz="1500" b="1" dirty="0">
                <a:solidFill>
                  <a:schemeClr val="tx1"/>
                </a:solidFill>
              </a:rPr>
              <a:t>Nancy Maldonado Gómez.   </a:t>
            </a:r>
          </a:p>
          <a:p>
            <a:pPr lvl="0" algn="l"/>
            <a:r>
              <a:rPr lang="es-MX" sz="1500" b="1" dirty="0">
                <a:solidFill>
                  <a:schemeClr val="tx1"/>
                </a:solidFill>
              </a:rPr>
              <a:t>C. Hugo Aristeo Landeros Zepeda.</a:t>
            </a:r>
          </a:p>
          <a:p>
            <a:pPr lvl="0" algn="l"/>
            <a:r>
              <a:rPr lang="es-MX" sz="1500" b="1" dirty="0">
                <a:solidFill>
                  <a:schemeClr val="tx1"/>
                </a:solidFill>
              </a:rPr>
              <a:t>C. Brenda Yanely Cárdenas Rodríguez.</a:t>
            </a:r>
          </a:p>
          <a:p>
            <a:pPr lvl="0" algn="l"/>
            <a:r>
              <a:rPr lang="es-MX" sz="1500" b="1" dirty="0">
                <a:solidFill>
                  <a:schemeClr val="tx1"/>
                </a:solidFill>
              </a:rPr>
              <a:t>C. David Santana Flores.</a:t>
            </a:r>
          </a:p>
          <a:p>
            <a:pPr lvl="0" algn="l"/>
            <a:r>
              <a:rPr lang="es-MX" sz="1500" b="1" dirty="0">
                <a:solidFill>
                  <a:schemeClr val="tx1"/>
                </a:solidFill>
              </a:rPr>
              <a:t>C. Yesenia Murillo Dueñas.</a:t>
            </a:r>
          </a:p>
          <a:p>
            <a:pPr lvl="0" algn="l"/>
            <a:r>
              <a:rPr lang="es-MX" sz="1500" b="1" dirty="0">
                <a:solidFill>
                  <a:schemeClr val="tx1"/>
                </a:solidFill>
              </a:rPr>
              <a:t>C. Cesar Antonio Preciado Castañeda.</a:t>
            </a:r>
          </a:p>
          <a:p>
            <a:pPr lvl="0" algn="l"/>
            <a:r>
              <a:rPr lang="es-MX" sz="1500" b="1" dirty="0">
                <a:solidFill>
                  <a:schemeClr val="tx1"/>
                </a:solidFill>
              </a:rPr>
              <a:t>C. Martha Arizon Virgen.</a:t>
            </a:r>
          </a:p>
          <a:p>
            <a:pPr lvl="0" algn="l"/>
            <a:r>
              <a:rPr lang="es-MX" sz="1500" b="1" dirty="0">
                <a:solidFill>
                  <a:schemeClr val="tx1"/>
                </a:solidFill>
              </a:rPr>
              <a:t>C. Valentina Ruelas Vázquez.</a:t>
            </a:r>
          </a:p>
          <a:p>
            <a:pPr lvl="0" algn="l"/>
            <a:r>
              <a:rPr lang="es-MX" sz="1500" b="1" dirty="0">
                <a:solidFill>
                  <a:schemeClr val="tx1"/>
                </a:solidFill>
              </a:rPr>
              <a:t>LIC. Tomas Quezada Uribe.</a:t>
            </a:r>
          </a:p>
          <a:p>
            <a:pPr lvl="0" algn="l"/>
            <a:r>
              <a:rPr lang="es-MX" sz="1500" b="1" dirty="0">
                <a:solidFill>
                  <a:schemeClr val="tx1"/>
                </a:solidFill>
              </a:rPr>
              <a:t>CD.  Rosendo Pérez Lepe.</a:t>
            </a:r>
          </a:p>
          <a:p>
            <a:pPr lvl="0" algn="l"/>
            <a:r>
              <a:rPr lang="es-MX" sz="1500" b="1" dirty="0">
                <a:solidFill>
                  <a:schemeClr val="tx1"/>
                </a:solidFill>
              </a:rPr>
              <a:t>LA. Clementina Fernández Martínez.</a:t>
            </a:r>
          </a:p>
          <a:p>
            <a:pPr algn="l"/>
            <a:r>
              <a:rPr lang="es-MX" sz="1500" b="1" dirty="0">
                <a:solidFill>
                  <a:schemeClr val="tx1"/>
                </a:solidFill>
              </a:rPr>
              <a:t> </a:t>
            </a:r>
          </a:p>
          <a:p>
            <a:pPr algn="l"/>
            <a:endParaRPr lang="es-MX" dirty="0"/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5508104" y="2564904"/>
            <a:ext cx="2336304" cy="3632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dirty="0"/>
          </a:p>
        </p:txBody>
      </p:sp>
      <p:sp>
        <p:nvSpPr>
          <p:cNvPr id="6" name="2 Subtítulo"/>
          <p:cNvSpPr txBox="1">
            <a:spLocks/>
          </p:cNvSpPr>
          <p:nvPr/>
        </p:nvSpPr>
        <p:spPr>
          <a:xfrm>
            <a:off x="4339952" y="2348880"/>
            <a:ext cx="2336304" cy="396044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400" b="1" dirty="0" smtClean="0">
                <a:solidFill>
                  <a:schemeClr val="tx1"/>
                </a:solidFill>
              </a:rPr>
              <a:t>Partido  Político .</a:t>
            </a:r>
          </a:p>
          <a:p>
            <a:pPr>
              <a:lnSpc>
                <a:spcPct val="150000"/>
              </a:lnSpc>
            </a:pPr>
            <a:r>
              <a:rPr lang="es-MX" sz="1600" dirty="0" smtClean="0">
                <a:solidFill>
                  <a:schemeClr val="tx1"/>
                </a:solidFill>
              </a:rPr>
              <a:t>PAN.</a:t>
            </a:r>
          </a:p>
          <a:p>
            <a:pPr>
              <a:lnSpc>
                <a:spcPct val="150000"/>
              </a:lnSpc>
            </a:pPr>
            <a:r>
              <a:rPr lang="es-MX" sz="1600" dirty="0" smtClean="0">
                <a:solidFill>
                  <a:schemeClr val="tx1"/>
                </a:solidFill>
              </a:rPr>
              <a:t>PAN.</a:t>
            </a:r>
          </a:p>
          <a:p>
            <a:pPr>
              <a:lnSpc>
                <a:spcPct val="150000"/>
              </a:lnSpc>
            </a:pPr>
            <a:r>
              <a:rPr lang="es-MX" sz="1600" dirty="0" smtClean="0">
                <a:solidFill>
                  <a:schemeClr val="tx1"/>
                </a:solidFill>
              </a:rPr>
              <a:t>PAN.</a:t>
            </a:r>
          </a:p>
          <a:p>
            <a:pPr>
              <a:lnSpc>
                <a:spcPct val="150000"/>
              </a:lnSpc>
            </a:pPr>
            <a:r>
              <a:rPr lang="es-MX" sz="1600" dirty="0" smtClean="0">
                <a:solidFill>
                  <a:schemeClr val="tx1"/>
                </a:solidFill>
              </a:rPr>
              <a:t>PAN.</a:t>
            </a:r>
          </a:p>
          <a:p>
            <a:pPr>
              <a:lnSpc>
                <a:spcPct val="150000"/>
              </a:lnSpc>
            </a:pPr>
            <a:r>
              <a:rPr lang="es-MX" sz="1600" dirty="0" smtClean="0">
                <a:solidFill>
                  <a:schemeClr val="tx1"/>
                </a:solidFill>
              </a:rPr>
              <a:t>PAN.</a:t>
            </a:r>
          </a:p>
          <a:p>
            <a:pPr>
              <a:lnSpc>
                <a:spcPct val="150000"/>
              </a:lnSpc>
            </a:pPr>
            <a:r>
              <a:rPr lang="es-MX" sz="1600" dirty="0" smtClean="0">
                <a:solidFill>
                  <a:schemeClr val="tx1"/>
                </a:solidFill>
              </a:rPr>
              <a:t>PAN.</a:t>
            </a:r>
          </a:p>
          <a:p>
            <a:pPr>
              <a:lnSpc>
                <a:spcPct val="150000"/>
              </a:lnSpc>
            </a:pPr>
            <a:r>
              <a:rPr lang="es-MX" sz="1600" dirty="0" smtClean="0">
                <a:solidFill>
                  <a:schemeClr val="tx1"/>
                </a:solidFill>
              </a:rPr>
              <a:t>PAN.</a:t>
            </a:r>
          </a:p>
          <a:p>
            <a:pPr>
              <a:lnSpc>
                <a:spcPct val="150000"/>
              </a:lnSpc>
            </a:pPr>
            <a:r>
              <a:rPr lang="es-MX" sz="1600" dirty="0" smtClean="0">
                <a:solidFill>
                  <a:schemeClr val="tx1"/>
                </a:solidFill>
              </a:rPr>
              <a:t>PRI.</a:t>
            </a:r>
          </a:p>
          <a:p>
            <a:pPr>
              <a:lnSpc>
                <a:spcPct val="150000"/>
              </a:lnSpc>
            </a:pPr>
            <a:r>
              <a:rPr lang="es-MX" sz="1600" dirty="0" smtClean="0">
                <a:solidFill>
                  <a:schemeClr val="tx1"/>
                </a:solidFill>
              </a:rPr>
              <a:t>PRI.</a:t>
            </a:r>
          </a:p>
          <a:p>
            <a:pPr>
              <a:lnSpc>
                <a:spcPct val="150000"/>
              </a:lnSpc>
            </a:pPr>
            <a:r>
              <a:rPr lang="es-MX" sz="1600" dirty="0" smtClean="0">
                <a:solidFill>
                  <a:schemeClr val="tx1"/>
                </a:solidFill>
              </a:rPr>
              <a:t>PRD.</a:t>
            </a:r>
          </a:p>
          <a:p>
            <a:pPr>
              <a:lnSpc>
                <a:spcPct val="150000"/>
              </a:lnSpc>
            </a:pPr>
            <a:r>
              <a:rPr lang="es-MX" sz="1600" dirty="0" smtClean="0">
                <a:solidFill>
                  <a:schemeClr val="tx1"/>
                </a:solidFill>
              </a:rPr>
              <a:t>MORENA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1986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Asistencia de Regidores</a:t>
            </a:r>
            <a:endParaRPr lang="es-MX" dirty="0"/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s-MX" sz="2400" dirty="0" smtClean="0"/>
              <a:t>Decima Cuarta Sesión Ordinaria 27 de Agosto de 2019.</a:t>
            </a:r>
          </a:p>
          <a:p>
            <a:pPr marL="0" indent="0" algn="just">
              <a:buNone/>
            </a:pPr>
            <a:r>
              <a:rPr lang="es-MX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Asistencia de 11 once regidores de 11 once regidores que Integran el Ayuntamiento de Atengo administración 2018-2021.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MX" sz="2400" dirty="0" smtClean="0"/>
              <a:t>Decima Quinta Sesión Ordinaria 28 de Agosto de 2019.</a:t>
            </a:r>
          </a:p>
          <a:p>
            <a:pPr marL="0" indent="0" algn="just">
              <a:buNone/>
            </a:pPr>
            <a:r>
              <a:rPr lang="es-MX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Asistencia de 11 once regidores de 11 once que integran el Ayuntamiento de Atengo administración 2018-2021.</a:t>
            </a:r>
          </a:p>
          <a:p>
            <a:pPr marL="0" indent="0" algn="just">
              <a:buNone/>
            </a:pPr>
            <a:endParaRPr lang="es-MX" sz="2400" dirty="0" smtClean="0"/>
          </a:p>
          <a:p>
            <a:pPr marL="0" indent="0" algn="just">
              <a:buNone/>
            </a:pPr>
            <a:endParaRPr lang="es-MX" sz="2400" dirty="0"/>
          </a:p>
          <a:p>
            <a:pPr marL="0" indent="0">
              <a:buNone/>
            </a:pPr>
            <a:endParaRPr lang="es-MX" sz="2400" dirty="0" smtClean="0"/>
          </a:p>
          <a:p>
            <a:pPr marL="0" lvl="0" indent="0">
              <a:buNone/>
            </a:pPr>
            <a:endParaRPr lang="es-MX" sz="24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s-MX" sz="2400" dirty="0" smtClean="0"/>
          </a:p>
          <a:p>
            <a:pPr marL="0" indent="0">
              <a:buNone/>
            </a:pP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1652818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3600" dirty="0" smtClean="0"/>
              <a:t>ASISTENCIA A SESIONES DE AYUNTAMIENTO. 2018-2021.</a:t>
            </a:r>
            <a:endParaRPr lang="es-MX" sz="36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9448232"/>
              </p:ext>
            </p:extLst>
          </p:nvPr>
        </p:nvGraphicFramePr>
        <p:xfrm>
          <a:off x="457200" y="1600200"/>
          <a:ext cx="77152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3225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634809" cy="1320800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chemeClr val="accent2">
                    <a:lumMod val="50000"/>
                  </a:schemeClr>
                </a:solidFill>
              </a:rPr>
              <a:t>ASISTENCIA A SESIONES DE AYUNTAMIENTO. 2018-2021.</a:t>
            </a:r>
          </a:p>
        </p:txBody>
      </p:sp>
      <p:graphicFrame>
        <p:nvGraphicFramePr>
          <p:cNvPr id="4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4301588"/>
              </p:ext>
            </p:extLst>
          </p:nvPr>
        </p:nvGraphicFramePr>
        <p:xfrm>
          <a:off x="611560" y="1809905"/>
          <a:ext cx="7848872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696082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634809" cy="1320800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chemeClr val="accent2">
                    <a:lumMod val="50000"/>
                  </a:schemeClr>
                </a:solidFill>
              </a:rPr>
              <a:t>ASISTENCIA A SESIONES DE AYUNTAMIENTO. 2018-2021.</a:t>
            </a:r>
          </a:p>
        </p:txBody>
      </p:sp>
      <p:graphicFrame>
        <p:nvGraphicFramePr>
          <p:cNvPr id="4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9714108"/>
              </p:ext>
            </p:extLst>
          </p:nvPr>
        </p:nvGraphicFramePr>
        <p:xfrm>
          <a:off x="-18078" y="1700808"/>
          <a:ext cx="8424936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7996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440160"/>
          </a:xfrm>
        </p:spPr>
        <p:txBody>
          <a:bodyPr>
            <a:normAutofit/>
          </a:bodyPr>
          <a:lstStyle/>
          <a:p>
            <a:pPr algn="ctr"/>
            <a:r>
              <a:rPr lang="es-MX" sz="2000" dirty="0" smtClean="0">
                <a:solidFill>
                  <a:schemeClr val="tx1"/>
                </a:solidFill>
              </a:rPr>
              <a:t>Sentido de Votación de los Regidores de las Administración 2018-2021.</a:t>
            </a:r>
            <a:br>
              <a:rPr lang="es-MX" sz="2000" dirty="0" smtClean="0">
                <a:solidFill>
                  <a:schemeClr val="tx1"/>
                </a:solidFill>
              </a:rPr>
            </a:br>
            <a:r>
              <a:rPr lang="es-MX" sz="2000" dirty="0" smtClean="0">
                <a:solidFill>
                  <a:schemeClr val="tx1"/>
                </a:solidFill>
              </a:rPr>
              <a:t/>
            </a:r>
            <a:br>
              <a:rPr lang="es-MX" sz="2000" dirty="0" smtClean="0">
                <a:solidFill>
                  <a:schemeClr val="tx1"/>
                </a:solidFill>
              </a:rPr>
            </a:br>
            <a:r>
              <a:rPr lang="es-MX" sz="2000" dirty="0" smtClean="0"/>
              <a:t>Primera Sesión Ordinaria.</a:t>
            </a:r>
            <a:br>
              <a:rPr lang="es-MX" sz="2000" dirty="0" smtClean="0"/>
            </a:br>
            <a:r>
              <a:rPr lang="es-MX" sz="2000" dirty="0" smtClean="0"/>
              <a:t>01 de Octubre de 2018</a:t>
            </a:r>
            <a:endParaRPr lang="es-MX" sz="20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3473949"/>
              </p:ext>
            </p:extLst>
          </p:nvPr>
        </p:nvGraphicFramePr>
        <p:xfrm>
          <a:off x="683568" y="1772816"/>
          <a:ext cx="7632848" cy="429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9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00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51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22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61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9736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Nombre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Cargo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Partido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Puntos de Acuerdo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Sentido de su Voto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824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Nancy Maldonado Gómez. 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Presidente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13 a</a:t>
                      </a:r>
                      <a:r>
                        <a:rPr lang="es-MX" sz="1400" baseline="0" dirty="0" smtClean="0"/>
                        <a:t>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824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Hugo Aristeo Landeros Zepeda.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13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Brenda Yanely Cárdenas Rodríguez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13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3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David Santana Flores.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13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6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 Yesenia Murillo Dueñas.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13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Cesar Antonio Preciado Castañeda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13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3272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Martha Arizon Virgen.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13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Valentina Ruelas Vázquez.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13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4400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Tomas Quezada Uribe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13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624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Rosendo Pérez Lepe.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PRD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13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Clementina Fernández Martínez.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MORENA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13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44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368152"/>
          </a:xfrm>
        </p:spPr>
        <p:txBody>
          <a:bodyPr>
            <a:normAutofit/>
          </a:bodyPr>
          <a:lstStyle/>
          <a:p>
            <a:pPr algn="ctr"/>
            <a:r>
              <a:rPr lang="es-MX" sz="2000" dirty="0" smtClean="0">
                <a:solidFill>
                  <a:schemeClr val="tx1"/>
                </a:solidFill>
              </a:rPr>
              <a:t>Sentido de Votación de los Regidores de las Administración 2018-2021</a:t>
            </a:r>
            <a:r>
              <a:rPr lang="es-MX" sz="2000" dirty="0" smtClean="0"/>
              <a:t>.</a:t>
            </a:r>
            <a:br>
              <a:rPr lang="es-MX" sz="2000" dirty="0" smtClean="0"/>
            </a:br>
            <a:r>
              <a:rPr lang="es-MX" sz="2000" dirty="0" smtClean="0"/>
              <a:t/>
            </a:r>
            <a:br>
              <a:rPr lang="es-MX" sz="2000" dirty="0" smtClean="0"/>
            </a:br>
            <a:r>
              <a:rPr lang="es-MX" sz="2000" dirty="0" smtClean="0"/>
              <a:t>Segunda Sesión Ordinaria.</a:t>
            </a:r>
            <a:br>
              <a:rPr lang="es-MX" sz="2000" dirty="0" smtClean="0"/>
            </a:br>
            <a:r>
              <a:rPr lang="es-MX" sz="2000" dirty="0"/>
              <a:t>1</a:t>
            </a:r>
            <a:r>
              <a:rPr lang="es-MX" sz="2000" dirty="0" smtClean="0"/>
              <a:t>7 de Octubre de 2018</a:t>
            </a:r>
            <a:endParaRPr lang="es-MX" sz="20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2293990"/>
              </p:ext>
            </p:extLst>
          </p:nvPr>
        </p:nvGraphicFramePr>
        <p:xfrm>
          <a:off x="408615" y="1772817"/>
          <a:ext cx="7979808" cy="460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13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0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72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36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7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3914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Nombre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Cargo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Partido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Puntos de Acuerdo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Sentido de su Voto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663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Nancy Maldonado Gómez. 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Presidente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21 a</a:t>
                      </a:r>
                      <a:r>
                        <a:rPr lang="es-MX" sz="1400" baseline="0" dirty="0" smtClean="0"/>
                        <a:t>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584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Hugo Aristeo Landeros Zepeda.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21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989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Brenda Yanely Cárdenas Rodríguez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21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17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David Santana Flores.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21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17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 Yesenia Murillo Dueñas.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21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5989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Cesar Antonio Preciado Castañeda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21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8584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Martha Arizon Virgen.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21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1759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Valentina Ruelas Vázquez.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21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1759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Tomas Quezada Uribe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21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1759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Rosendo Pérez Lepe.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PRD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21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95989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Clementina Fernández Martínez.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MORENA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21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216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es-MX" sz="2000" dirty="0" smtClean="0">
                <a:solidFill>
                  <a:schemeClr val="tx1"/>
                </a:solidFill>
              </a:rPr>
              <a:t>Sentido de Votación de los Regidores de las Administración 2018-2021.</a:t>
            </a:r>
            <a:br>
              <a:rPr lang="es-MX" sz="2000" dirty="0" smtClean="0">
                <a:solidFill>
                  <a:schemeClr val="tx1"/>
                </a:solidFill>
              </a:rPr>
            </a:br>
            <a:r>
              <a:rPr lang="es-MX" sz="2000" dirty="0" smtClean="0"/>
              <a:t>Tercera Sesión Ordinaria.</a:t>
            </a:r>
            <a:br>
              <a:rPr lang="es-MX" sz="2000" dirty="0" smtClean="0"/>
            </a:br>
            <a:r>
              <a:rPr lang="es-MX" sz="2000" dirty="0" smtClean="0"/>
              <a:t>09 de Noviembre de 2018</a:t>
            </a:r>
            <a:endParaRPr lang="es-MX" sz="20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684866"/>
              </p:ext>
            </p:extLst>
          </p:nvPr>
        </p:nvGraphicFramePr>
        <p:xfrm>
          <a:off x="336429" y="1628800"/>
          <a:ext cx="8373616" cy="4393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0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8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938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2144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Nombre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Cargo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Partido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Puntos de Acuerdo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Sentido de su Voto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4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Nancy Maldonado Gómez. 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Presidente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17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16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a</a:t>
                      </a:r>
                      <a:r>
                        <a:rPr lang="es-MX" sz="1400" baseline="0" dirty="0" smtClean="0"/>
                        <a:t> favor, </a:t>
                      </a:r>
                      <a:r>
                        <a:rPr lang="es-MX" sz="1400" dirty="0" smtClean="0"/>
                        <a:t>1 en contra.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Hugo Aristeo Landeros Zepeda.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17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16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a favor, 1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53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Brenda Yanely Cárdenas Rodríguez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17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16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a favor, 1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5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David Santana Flores.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17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16</a:t>
                      </a:r>
                      <a:r>
                        <a:rPr lang="es-MX" sz="1400" baseline="0" dirty="0" smtClean="0"/>
                        <a:t>  </a:t>
                      </a:r>
                      <a:r>
                        <a:rPr lang="es-MX" sz="1400" dirty="0" smtClean="0"/>
                        <a:t>a favor, 1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 Yesenia Murillo Dueñas.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17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16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 a favor, 1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89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Cesar Antonio Preciado Castañeda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17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16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 a favor, 1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61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Martha Arizon Virgen.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17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16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a favor, 1 Abstención.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7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Valentina Ruelas Vázquez.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17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17 a favor.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64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Tomas Quezada Uribe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17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16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a favor, 1</a:t>
                      </a:r>
                      <a:r>
                        <a:rPr lang="es-MX" sz="1400" baseline="0" dirty="0" smtClean="0"/>
                        <a:t> Abstención.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36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Rosendo Pérez Lepe.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PRD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17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16 a favor, 1 Abstención. 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48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Clementina Fernández Martínez.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MORENA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17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17 a favor.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216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04664"/>
            <a:ext cx="7992888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es-MX" sz="2000" dirty="0" smtClean="0">
                <a:solidFill>
                  <a:schemeClr val="tx1"/>
                </a:solidFill>
              </a:rPr>
              <a:t>Sentido de Votación de los Regidores de las Administración 2018-2021.</a:t>
            </a:r>
            <a:br>
              <a:rPr lang="es-MX" sz="2000" dirty="0" smtClean="0">
                <a:solidFill>
                  <a:schemeClr val="tx1"/>
                </a:solidFill>
              </a:rPr>
            </a:br>
            <a:r>
              <a:rPr lang="es-MX" sz="2000" dirty="0" smtClean="0">
                <a:solidFill>
                  <a:schemeClr val="tx1"/>
                </a:solidFill>
              </a:rPr>
              <a:t/>
            </a:r>
            <a:br>
              <a:rPr lang="es-MX" sz="2000" dirty="0" smtClean="0">
                <a:solidFill>
                  <a:schemeClr val="tx1"/>
                </a:solidFill>
              </a:rPr>
            </a:br>
            <a:r>
              <a:rPr lang="es-MX" sz="2000" dirty="0" smtClean="0"/>
              <a:t>Cuarta Sesión Ordinaria.</a:t>
            </a:r>
            <a:br>
              <a:rPr lang="es-MX" sz="2000" dirty="0" smtClean="0"/>
            </a:br>
            <a:r>
              <a:rPr lang="es-MX" sz="2000" dirty="0" smtClean="0"/>
              <a:t>28 de Noviembre de 2018</a:t>
            </a:r>
            <a:endParaRPr lang="es-MX" sz="20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893133"/>
              </p:ext>
            </p:extLst>
          </p:nvPr>
        </p:nvGraphicFramePr>
        <p:xfrm>
          <a:off x="647564" y="1658500"/>
          <a:ext cx="7956883" cy="47764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2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0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07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58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768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8677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Nombre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Cargo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Partido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Puntos de Acuerdo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Sentido de su Voto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558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Nancy Maldonado Gómez. 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Presidente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12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a</a:t>
                      </a:r>
                      <a:r>
                        <a:rPr lang="es-MX" sz="1400" baseline="0" dirty="0" smtClean="0"/>
                        <a:t> favor, </a:t>
                      </a:r>
                      <a:endParaRPr lang="es-MX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926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Hugo Aristeo Landeros Zepeda.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12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a favor,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813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Brenda Yanely Cárdenas Rodríguez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12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a favor.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69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David Santana Flores.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12</a:t>
                      </a:r>
                      <a:r>
                        <a:rPr lang="es-MX" sz="1400" baseline="0" dirty="0" smtClean="0"/>
                        <a:t>  </a:t>
                      </a:r>
                      <a:r>
                        <a:rPr lang="es-MX" sz="1400" dirty="0" smtClean="0"/>
                        <a:t>a favor, 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69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 Yesenia Murillo Dueñas.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12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 a favor, 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7813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Cesar Antonio Preciado Castañeda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12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 a favor, 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9341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Martha Arizon Virgen.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12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a favor,.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6949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Valentina Ruelas Vázquez.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12 a favor.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6949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Tomas Quezada Uribe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12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a favor,</a:t>
                      </a:r>
                      <a:r>
                        <a:rPr lang="es-MX" sz="1400" baseline="0" dirty="0" smtClean="0"/>
                        <a:t>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6949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Rosendo Pérez Lepe.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PRD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12 a favor. 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66942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Clementina Fernández Martínez.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MORENA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12 a favor.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618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04664"/>
            <a:ext cx="8136904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es-MX" sz="2000" dirty="0" smtClean="0">
                <a:solidFill>
                  <a:schemeClr val="tx1"/>
                </a:solidFill>
              </a:rPr>
              <a:t>Sentido de Votación de los Regidores de las Administración 2018-2021.</a:t>
            </a:r>
            <a:br>
              <a:rPr lang="es-MX" sz="2000" dirty="0" smtClean="0">
                <a:solidFill>
                  <a:schemeClr val="tx1"/>
                </a:solidFill>
              </a:rPr>
            </a:br>
            <a:r>
              <a:rPr lang="es-MX" sz="2000" dirty="0" smtClean="0">
                <a:solidFill>
                  <a:schemeClr val="tx1"/>
                </a:solidFill>
              </a:rPr>
              <a:t/>
            </a:r>
            <a:br>
              <a:rPr lang="es-MX" sz="2000" dirty="0" smtClean="0">
                <a:solidFill>
                  <a:schemeClr val="tx1"/>
                </a:solidFill>
              </a:rPr>
            </a:br>
            <a:r>
              <a:rPr lang="es-MX" sz="2000" dirty="0" smtClean="0"/>
              <a:t>Quinta Sesión Ordinaria.</a:t>
            </a:r>
            <a:br>
              <a:rPr lang="es-MX" sz="2000" dirty="0" smtClean="0"/>
            </a:br>
            <a:r>
              <a:rPr lang="es-MX" sz="2000" dirty="0" smtClean="0"/>
              <a:t>11 de Diciembre de 2018</a:t>
            </a:r>
            <a:endParaRPr lang="es-MX" sz="20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922765"/>
              </p:ext>
            </p:extLst>
          </p:nvPr>
        </p:nvGraphicFramePr>
        <p:xfrm>
          <a:off x="467544" y="1916833"/>
          <a:ext cx="7848872" cy="4782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3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4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5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25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473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9524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Nombre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Cargo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Partido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Puntos de Acuerdo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Sentido de su Voto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712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Nancy Maldonado Gómez. 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Presidente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8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aseline="0" dirty="0" smtClean="0"/>
                        <a:t>8 </a:t>
                      </a:r>
                      <a:r>
                        <a:rPr lang="es-MX" sz="1400" dirty="0" smtClean="0"/>
                        <a:t>a</a:t>
                      </a:r>
                      <a:r>
                        <a:rPr lang="es-MX" sz="1400" baseline="0" dirty="0" smtClean="0"/>
                        <a:t> favor,</a:t>
                      </a:r>
                      <a:r>
                        <a:rPr lang="es-MX" sz="1400" dirty="0" smtClean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525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Hugo Aristeo Landeros Zepeda.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8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8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a favor.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580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Brenda Yanely Cárdenas Rodríguez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8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8 </a:t>
                      </a:r>
                      <a:r>
                        <a:rPr lang="es-MX" sz="1400" dirty="0" smtClean="0"/>
                        <a:t>a favor.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6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David Santana Flores.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8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8  </a:t>
                      </a:r>
                      <a:r>
                        <a:rPr lang="es-MX" sz="1400" dirty="0" smtClean="0"/>
                        <a:t>a favor.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56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 Yesenia Murillo Dueñas.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8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8 </a:t>
                      </a:r>
                      <a:r>
                        <a:rPr lang="es-MX" sz="1400" dirty="0" smtClean="0"/>
                        <a:t> a favor.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2580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Cesar Antonio Preciado Castañeda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8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8 </a:t>
                      </a:r>
                      <a:r>
                        <a:rPr lang="es-MX" sz="1400" dirty="0" smtClean="0"/>
                        <a:t>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991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Martha Arizon Virgen.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8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8 </a:t>
                      </a:r>
                      <a:r>
                        <a:rPr lang="es-MX" sz="1400" dirty="0" smtClean="0"/>
                        <a:t>a favor.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5635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Valentina Ruelas Vázquez.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8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8 a favor.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5635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Tomas Quezada Uribe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8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8 </a:t>
                      </a:r>
                      <a:r>
                        <a:rPr lang="es-MX" sz="1400" dirty="0" smtClean="0"/>
                        <a:t>a favor</a:t>
                      </a:r>
                      <a:r>
                        <a:rPr lang="es-MX" sz="1400" baseline="0" dirty="0" smtClean="0"/>
                        <a:t>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5635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Rosendo Pérez Lepe.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PRD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8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8 a favor. 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69433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Clementina Fernández Martínez.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MORENA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8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8 a favor.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592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440160"/>
          </a:xfrm>
        </p:spPr>
        <p:txBody>
          <a:bodyPr>
            <a:normAutofit/>
          </a:bodyPr>
          <a:lstStyle/>
          <a:p>
            <a:pPr algn="ctr"/>
            <a:r>
              <a:rPr lang="es-MX" sz="2000" dirty="0" smtClean="0">
                <a:solidFill>
                  <a:schemeClr val="tx1"/>
                </a:solidFill>
              </a:rPr>
              <a:t>Sentido de Votación de los Regidores de las Administración 2018-2021</a:t>
            </a:r>
            <a:r>
              <a:rPr lang="es-MX" sz="2000" dirty="0" smtClean="0"/>
              <a:t>.</a:t>
            </a:r>
            <a:br>
              <a:rPr lang="es-MX" sz="2000" dirty="0" smtClean="0"/>
            </a:br>
            <a:r>
              <a:rPr lang="es-MX" sz="2000" dirty="0" smtClean="0"/>
              <a:t/>
            </a:r>
            <a:br>
              <a:rPr lang="es-MX" sz="2000" dirty="0" smtClean="0"/>
            </a:br>
            <a:r>
              <a:rPr lang="es-MX" sz="2000" dirty="0" smtClean="0"/>
              <a:t>Sexta Sesión Ordinaria.</a:t>
            </a:r>
            <a:br>
              <a:rPr lang="es-MX" sz="2000" dirty="0" smtClean="0"/>
            </a:br>
            <a:r>
              <a:rPr lang="es-MX" sz="2000" dirty="0" smtClean="0"/>
              <a:t>28 de Enero de 2019.</a:t>
            </a:r>
            <a:endParaRPr lang="es-MX" sz="20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365303"/>
              </p:ext>
            </p:extLst>
          </p:nvPr>
        </p:nvGraphicFramePr>
        <p:xfrm>
          <a:off x="467545" y="1844823"/>
          <a:ext cx="7848870" cy="47405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3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4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5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25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473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1125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Nombre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Cargo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Partido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Puntos de Acuerdo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Sentido de su Voto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016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Nancy Maldonado Gómez. 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Presidente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8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aseline="0" dirty="0" smtClean="0"/>
                        <a:t>8 </a:t>
                      </a:r>
                      <a:r>
                        <a:rPr lang="es-MX" sz="1400" dirty="0" smtClean="0"/>
                        <a:t>a</a:t>
                      </a:r>
                      <a:r>
                        <a:rPr lang="es-MX" sz="1400" baseline="0" dirty="0" smtClean="0"/>
                        <a:t> favor,</a:t>
                      </a:r>
                      <a:r>
                        <a:rPr lang="es-MX" sz="1400" dirty="0" smtClean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118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Hugo Aristeo Landeros Zepeda.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8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8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a favor.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547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Brenda Yanely Cárdenas Rodríguez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8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8 </a:t>
                      </a:r>
                      <a:r>
                        <a:rPr lang="es-MX" sz="1400" dirty="0" smtClean="0"/>
                        <a:t>a favor.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9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David Santana Flores.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8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8  </a:t>
                      </a:r>
                      <a:r>
                        <a:rPr lang="es-MX" sz="1400" dirty="0" smtClean="0"/>
                        <a:t>a favor.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9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 Yesenia Murillo Dueñas.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8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8 </a:t>
                      </a:r>
                      <a:r>
                        <a:rPr lang="es-MX" sz="1400" dirty="0" smtClean="0"/>
                        <a:t> a favor.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547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Cesar Antonio Preciado Castañeda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8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8 </a:t>
                      </a:r>
                      <a:r>
                        <a:rPr lang="es-MX" sz="1400" dirty="0" smtClean="0"/>
                        <a:t>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8194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Martha Arizon Virgen.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8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8 </a:t>
                      </a:r>
                      <a:r>
                        <a:rPr lang="es-MX" sz="1400" dirty="0" smtClean="0"/>
                        <a:t>a favor.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969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Valentina Ruelas Vázquez.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8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8 a favor.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7969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Tomas Quezada Uribe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8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8 </a:t>
                      </a:r>
                      <a:r>
                        <a:rPr lang="es-MX" sz="1400" dirty="0" smtClean="0"/>
                        <a:t>a favor</a:t>
                      </a:r>
                      <a:r>
                        <a:rPr lang="es-MX" sz="1400" baseline="0" dirty="0" smtClean="0"/>
                        <a:t>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969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Rosendo Pérez Lepe.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PRD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8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8 a favor. 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0115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Clementina Fernández Martínez.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MORENA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8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8 a favor.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69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9087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SESIONES CELEBRADAS.</a:t>
            </a:r>
            <a:br>
              <a:rPr lang="es-MX" dirty="0" smtClean="0"/>
            </a:br>
            <a:r>
              <a:rPr lang="es-MX" dirty="0" smtClean="0"/>
              <a:t>Administración 2018-2021.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924944"/>
            <a:ext cx="8229600" cy="2880320"/>
          </a:xfrm>
        </p:spPr>
        <p:txBody>
          <a:bodyPr>
            <a:normAutofit/>
          </a:bodyPr>
          <a:lstStyle/>
          <a:p>
            <a:r>
              <a:rPr lang="es-MX" dirty="0" smtClean="0"/>
              <a:t>OCTUBRE DEL 2018.       2 DOS SESIONES.</a:t>
            </a:r>
          </a:p>
          <a:p>
            <a:pPr marL="0" indent="0">
              <a:buNone/>
            </a:pPr>
            <a:r>
              <a:rPr lang="es-MX" sz="2000" dirty="0" smtClean="0"/>
              <a:t>(1 Primero y 17 diecisiete de Octubre del 2018)</a:t>
            </a:r>
            <a:endParaRPr lang="es-MX" dirty="0" smtClean="0"/>
          </a:p>
          <a:p>
            <a:r>
              <a:rPr lang="es-MX" dirty="0" smtClean="0"/>
              <a:t>NOVIEMBRE DE 2018.   2 DOS SESIONES.</a:t>
            </a:r>
          </a:p>
          <a:p>
            <a:pPr marL="0" indent="0">
              <a:buNone/>
            </a:pPr>
            <a:r>
              <a:rPr lang="es-MX" sz="1800" dirty="0" smtClean="0"/>
              <a:t>(9 nueve y 28 de Noviembre de 2018)</a:t>
            </a:r>
          </a:p>
          <a:p>
            <a:r>
              <a:rPr lang="es-MX" dirty="0" smtClean="0"/>
              <a:t>DICIEMBRE DE 2018.        1 UNA SESION.</a:t>
            </a:r>
            <a:endParaRPr lang="es-MX" sz="3000" dirty="0" smtClean="0"/>
          </a:p>
          <a:p>
            <a:pPr marL="0" indent="0">
              <a:buNone/>
            </a:pPr>
            <a:r>
              <a:rPr lang="es-MX" sz="2000" dirty="0" smtClean="0"/>
              <a:t>(11 de Diciembre de 2018.)</a:t>
            </a:r>
          </a:p>
          <a:p>
            <a:endParaRPr lang="es-MX" sz="2800" dirty="0" smtClean="0"/>
          </a:p>
          <a:p>
            <a:pPr marL="0" indent="0">
              <a:buNone/>
            </a:pPr>
            <a:endParaRPr lang="es-MX" sz="1800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362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368152"/>
          </a:xfrm>
        </p:spPr>
        <p:txBody>
          <a:bodyPr>
            <a:normAutofit/>
          </a:bodyPr>
          <a:lstStyle/>
          <a:p>
            <a:pPr algn="ctr"/>
            <a:r>
              <a:rPr lang="es-MX" sz="2000" dirty="0" smtClean="0">
                <a:solidFill>
                  <a:schemeClr val="tx1"/>
                </a:solidFill>
              </a:rPr>
              <a:t>Sentido de Votación de los Regidores de las Administración 2018-2021.</a:t>
            </a:r>
            <a:br>
              <a:rPr lang="es-MX" sz="2000" dirty="0" smtClean="0">
                <a:solidFill>
                  <a:schemeClr val="tx1"/>
                </a:solidFill>
              </a:rPr>
            </a:br>
            <a:r>
              <a:rPr lang="es-MX" sz="2000" dirty="0" smtClean="0">
                <a:solidFill>
                  <a:schemeClr val="tx1"/>
                </a:solidFill>
              </a:rPr>
              <a:t/>
            </a:r>
            <a:br>
              <a:rPr lang="es-MX" sz="2000" dirty="0" smtClean="0">
                <a:solidFill>
                  <a:schemeClr val="tx1"/>
                </a:solidFill>
              </a:rPr>
            </a:br>
            <a:r>
              <a:rPr lang="es-MX" sz="2000" dirty="0" smtClean="0"/>
              <a:t>Primera Sesión Extraordinaria.</a:t>
            </a:r>
            <a:br>
              <a:rPr lang="es-MX" sz="2000" dirty="0" smtClean="0"/>
            </a:br>
            <a:r>
              <a:rPr lang="es-MX" sz="2000" dirty="0" smtClean="0"/>
              <a:t>08 de Febrero de 2019.</a:t>
            </a:r>
            <a:endParaRPr lang="es-MX" sz="20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986226"/>
              </p:ext>
            </p:extLst>
          </p:nvPr>
        </p:nvGraphicFramePr>
        <p:xfrm>
          <a:off x="467544" y="1799781"/>
          <a:ext cx="7920880" cy="47932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1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7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14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670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68600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Nombre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Cargo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Partido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Puntos de Acuerdo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Sentido de su Voto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305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Nancy Maldonado Gómez. 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Presidente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aseline="0" dirty="0" smtClean="0"/>
                        <a:t>1 </a:t>
                      </a:r>
                      <a:r>
                        <a:rPr lang="es-MX" sz="1400" dirty="0" smtClean="0"/>
                        <a:t>a</a:t>
                      </a:r>
                      <a:r>
                        <a:rPr lang="es-MX" sz="1400" baseline="0" dirty="0" smtClean="0"/>
                        <a:t> favor,</a:t>
                      </a:r>
                      <a:r>
                        <a:rPr lang="es-MX" sz="1400" dirty="0" smtClean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197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Hugo Aristeo Landeros Zepeda.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1 </a:t>
                      </a:r>
                      <a:r>
                        <a:rPr lang="es-MX" sz="1400" dirty="0" smtClean="0"/>
                        <a:t>a favor.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3592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Brenda Yanely Cárdenas Rodríguez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1 </a:t>
                      </a:r>
                      <a:r>
                        <a:rPr lang="es-MX" sz="1400" dirty="0" smtClean="0"/>
                        <a:t>a favor.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5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David Santana Flores.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1  </a:t>
                      </a:r>
                      <a:r>
                        <a:rPr lang="es-MX" sz="1400" dirty="0" smtClean="0"/>
                        <a:t>a favor.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5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 Yesenia Murillo Dueñas.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1 </a:t>
                      </a:r>
                      <a:r>
                        <a:rPr lang="es-MX" sz="1400" dirty="0" smtClean="0"/>
                        <a:t> a favor.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3592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Cesar Antonio Preciado Castañeda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1 </a:t>
                      </a:r>
                      <a:r>
                        <a:rPr lang="es-MX" sz="1400" dirty="0" smtClean="0"/>
                        <a:t>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746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Martha Arizon Virgen.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1 </a:t>
                      </a:r>
                      <a:r>
                        <a:rPr lang="es-MX" sz="1400" dirty="0" smtClean="0"/>
                        <a:t>a favor.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8583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Valentina Ruelas Vázquez.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 a favor.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583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Tomas Quezada Uribe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1 </a:t>
                      </a:r>
                      <a:r>
                        <a:rPr lang="es-MX" sz="1400" dirty="0" smtClean="0"/>
                        <a:t>a favor</a:t>
                      </a:r>
                      <a:r>
                        <a:rPr lang="es-MX" sz="1400" baseline="0" dirty="0" smtClean="0"/>
                        <a:t>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583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Rosendo Pérez Lepe.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PRD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 a favor. 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73592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Clementina Fernández Martínez.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MORENA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 a favor.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173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701546"/>
              </p:ext>
            </p:extLst>
          </p:nvPr>
        </p:nvGraphicFramePr>
        <p:xfrm>
          <a:off x="336429" y="1904207"/>
          <a:ext cx="8268019" cy="40069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3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5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3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97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661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2787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Nombre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Cargo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Partido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Puntos de Acuerdo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Sentido de su Voto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1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Nancy Maldonado Gómez. 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Presidente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10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a</a:t>
                      </a:r>
                      <a:r>
                        <a:rPr lang="es-MX" sz="1400" baseline="0" dirty="0" smtClean="0"/>
                        <a:t> favor, 0</a:t>
                      </a:r>
                      <a:r>
                        <a:rPr lang="es-MX" sz="1400" dirty="0" smtClean="0"/>
                        <a:t> en contra.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6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Hugo Aristeo Landeros Zepeda.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10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a favor, 0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40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Brenda Yanely Cárdenas Rodríguez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10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a favor, 0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9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David Santana Flores.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10</a:t>
                      </a:r>
                      <a:r>
                        <a:rPr lang="es-MX" sz="1400" baseline="0" dirty="0" smtClean="0"/>
                        <a:t>  </a:t>
                      </a:r>
                      <a:r>
                        <a:rPr lang="es-MX" sz="1400" dirty="0" smtClean="0"/>
                        <a:t>a favor, 0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56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 Yesenia Murillo Dueñas.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10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 a favor, 0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54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Cesar Antonio Preciado Castañeda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10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 a favor,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54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Martha Arizon Virgen.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10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a favor, 0</a:t>
                      </a:r>
                      <a:r>
                        <a:rPr lang="es-MX" sz="1400" baseline="0" dirty="0" smtClean="0"/>
                        <a:t>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56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Valentina Ruelas Vázquez.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10 a favor</a:t>
                      </a:r>
                      <a:r>
                        <a:rPr lang="es-MX" sz="1400" baseline="0" dirty="0" smtClean="0"/>
                        <a:t>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56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Tomas Quezada Uribe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10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a favor,</a:t>
                      </a:r>
                      <a:r>
                        <a:rPr lang="es-MX" sz="1400" baseline="0" dirty="0" smtClean="0"/>
                        <a:t> 0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114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Clementina Fernández Martínez.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MORENA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10 a favor,</a:t>
                      </a:r>
                      <a:r>
                        <a:rPr lang="es-MX" sz="1400" baseline="0" dirty="0" smtClean="0"/>
                        <a:t> 0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36429" y="332942"/>
            <a:ext cx="8268019" cy="1571265"/>
          </a:xfrm>
        </p:spPr>
        <p:txBody>
          <a:bodyPr>
            <a:normAutofit/>
          </a:bodyPr>
          <a:lstStyle/>
          <a:p>
            <a:pPr algn="ctr"/>
            <a:r>
              <a:rPr lang="es-MX" sz="2000" dirty="0" smtClean="0">
                <a:solidFill>
                  <a:schemeClr val="tx1"/>
                </a:solidFill>
              </a:rPr>
              <a:t>Sentido de Votación de los Regidores de las Administración 2018-2021.</a:t>
            </a:r>
            <a:br>
              <a:rPr lang="es-MX" sz="2000" dirty="0" smtClean="0">
                <a:solidFill>
                  <a:schemeClr val="tx1"/>
                </a:solidFill>
              </a:rPr>
            </a:br>
            <a:r>
              <a:rPr lang="es-MX" sz="2000" dirty="0" smtClean="0">
                <a:solidFill>
                  <a:schemeClr val="tx1"/>
                </a:solidFill>
              </a:rPr>
              <a:t/>
            </a:r>
            <a:br>
              <a:rPr lang="es-MX" sz="2000" dirty="0" smtClean="0">
                <a:solidFill>
                  <a:schemeClr val="tx1"/>
                </a:solidFill>
              </a:rPr>
            </a:br>
            <a:r>
              <a:rPr lang="es-MX" sz="2000" dirty="0" smtClean="0"/>
              <a:t>Séptima Sesión Ordinaria.</a:t>
            </a:r>
            <a:br>
              <a:rPr lang="es-MX" sz="2000" dirty="0" smtClean="0"/>
            </a:br>
            <a:r>
              <a:rPr lang="es-MX" sz="2000" dirty="0" smtClean="0"/>
              <a:t>28 de Febrero de 2019.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23723924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7917383"/>
              </p:ext>
            </p:extLst>
          </p:nvPr>
        </p:nvGraphicFramePr>
        <p:xfrm>
          <a:off x="336429" y="1904207"/>
          <a:ext cx="8268019" cy="40069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3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5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3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97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661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2787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Nombre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Cargo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Partido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Puntos de Acuerdo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Sentido de su Voto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1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Nancy Maldonado Gómez. 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Presidente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11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a</a:t>
                      </a:r>
                      <a:r>
                        <a:rPr lang="es-MX" sz="1400" baseline="0" dirty="0" smtClean="0"/>
                        <a:t> favor, 0</a:t>
                      </a:r>
                      <a:r>
                        <a:rPr lang="es-MX" sz="1400" dirty="0" smtClean="0"/>
                        <a:t> en contra.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6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Hugo Aristeo Landeros Zepeda.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11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a favor, 0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40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Brenda Yanely Cárdenas Rodríguez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11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a favor, 0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9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David Santana Flores.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11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a favor, 0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56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 Yesenia Murillo Dueñas.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11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 a favor, 0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54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Cesar Antonio Preciado Castañeda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11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 a favor,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54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Martha Arizon Virgen.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11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a favor, 0</a:t>
                      </a:r>
                      <a:r>
                        <a:rPr lang="es-MX" sz="1400" baseline="0" dirty="0" smtClean="0"/>
                        <a:t>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56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Valentina Ruelas Vázquez.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11 a favor</a:t>
                      </a:r>
                      <a:r>
                        <a:rPr lang="es-MX" sz="1400" baseline="0" dirty="0" smtClean="0"/>
                        <a:t>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56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Tomas Quezada Uribe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11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a favor,</a:t>
                      </a:r>
                      <a:r>
                        <a:rPr lang="es-MX" sz="1400" baseline="0" dirty="0" smtClean="0"/>
                        <a:t> 0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114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Rosendo Pérez Lepe.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PRD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10 a favor,</a:t>
                      </a:r>
                      <a:r>
                        <a:rPr lang="es-MX" sz="1400" baseline="0" dirty="0" smtClean="0"/>
                        <a:t> 1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36429" y="332942"/>
            <a:ext cx="8268019" cy="1571265"/>
          </a:xfrm>
        </p:spPr>
        <p:txBody>
          <a:bodyPr>
            <a:normAutofit/>
          </a:bodyPr>
          <a:lstStyle/>
          <a:p>
            <a:pPr algn="ctr"/>
            <a:r>
              <a:rPr lang="es-MX" sz="2000" dirty="0" smtClean="0">
                <a:solidFill>
                  <a:schemeClr val="tx1"/>
                </a:solidFill>
              </a:rPr>
              <a:t>Sentido de Votación de los Regidores de las Administración 2018-2021.</a:t>
            </a:r>
            <a:br>
              <a:rPr lang="es-MX" sz="2000" dirty="0" smtClean="0">
                <a:solidFill>
                  <a:schemeClr val="tx1"/>
                </a:solidFill>
              </a:rPr>
            </a:br>
            <a:r>
              <a:rPr lang="es-MX" sz="2000" dirty="0" smtClean="0">
                <a:solidFill>
                  <a:schemeClr val="tx1"/>
                </a:solidFill>
              </a:rPr>
              <a:t/>
            </a:r>
            <a:br>
              <a:rPr lang="es-MX" sz="2000" dirty="0" smtClean="0">
                <a:solidFill>
                  <a:schemeClr val="tx1"/>
                </a:solidFill>
              </a:rPr>
            </a:br>
            <a:r>
              <a:rPr lang="es-MX" sz="2000" dirty="0" smtClean="0">
                <a:solidFill>
                  <a:schemeClr val="accent1">
                    <a:lumMod val="75000"/>
                  </a:schemeClr>
                </a:solidFill>
              </a:rPr>
              <a:t>Octava</a:t>
            </a:r>
            <a:r>
              <a:rPr lang="es-MX" sz="2000" dirty="0" smtClean="0"/>
              <a:t> Sesión Ordinaria.</a:t>
            </a:r>
            <a:br>
              <a:rPr lang="es-MX" sz="2000" dirty="0" smtClean="0"/>
            </a:br>
            <a:r>
              <a:rPr lang="es-MX" sz="2000" dirty="0" smtClean="0"/>
              <a:t>22 de Marzo de 2019.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23492453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0382676"/>
              </p:ext>
            </p:extLst>
          </p:nvPr>
        </p:nvGraphicFramePr>
        <p:xfrm>
          <a:off x="336429" y="1904208"/>
          <a:ext cx="8268019" cy="4117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3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5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3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97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661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4537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Nombre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Cargo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Partido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Puntos de Acuerdo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Sentido de su Voto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8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Nancy Maldonado Gómez. 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Presidente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14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14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a</a:t>
                      </a:r>
                      <a:r>
                        <a:rPr lang="es-MX" sz="1400" baseline="0" dirty="0" smtClean="0"/>
                        <a:t> favor, 0</a:t>
                      </a:r>
                      <a:r>
                        <a:rPr lang="es-MX" sz="1400" dirty="0" smtClean="0"/>
                        <a:t> en contra.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8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Hugo Aristeo Landeros Zepeda.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14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14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a favor, 0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8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Brenda Yanely Cárdenas Rodríguez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14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14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a favor, 0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8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David Santana Flores.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14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14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a favor, 0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8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 Yesenia Murillo Dueñas.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14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14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 a favor, 0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7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Martha Arizon Virgen.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14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14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a favor, 0</a:t>
                      </a:r>
                      <a:r>
                        <a:rPr lang="es-MX" sz="1400" baseline="0" dirty="0" smtClean="0"/>
                        <a:t>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8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Valentina Ruelas Vázquez.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14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14 a favor</a:t>
                      </a:r>
                      <a:r>
                        <a:rPr lang="es-MX" sz="1400" baseline="0" dirty="0" smtClean="0"/>
                        <a:t>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48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Clementina Fernández Martínez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MORENA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14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14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a favor,</a:t>
                      </a:r>
                      <a:r>
                        <a:rPr lang="es-MX" sz="1400" baseline="0" dirty="0" smtClean="0"/>
                        <a:t> 0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904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Rosendo Pérez Lepe.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PRD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14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14 a favor,</a:t>
                      </a:r>
                      <a:r>
                        <a:rPr lang="es-MX" sz="1400" baseline="0" dirty="0" smtClean="0"/>
                        <a:t> 0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36429" y="332942"/>
            <a:ext cx="8268019" cy="1571265"/>
          </a:xfrm>
        </p:spPr>
        <p:txBody>
          <a:bodyPr>
            <a:normAutofit/>
          </a:bodyPr>
          <a:lstStyle/>
          <a:p>
            <a:pPr algn="ctr"/>
            <a:r>
              <a:rPr lang="es-MX" sz="2000" dirty="0" smtClean="0">
                <a:solidFill>
                  <a:schemeClr val="tx1"/>
                </a:solidFill>
              </a:rPr>
              <a:t>Sentido de Votación de los Regidores de las Administración 2018-2021.</a:t>
            </a:r>
            <a:br>
              <a:rPr lang="es-MX" sz="2000" dirty="0" smtClean="0">
                <a:solidFill>
                  <a:schemeClr val="tx1"/>
                </a:solidFill>
              </a:rPr>
            </a:br>
            <a:r>
              <a:rPr lang="es-MX" sz="2000" dirty="0" smtClean="0">
                <a:solidFill>
                  <a:schemeClr val="tx1"/>
                </a:solidFill>
              </a:rPr>
              <a:t/>
            </a:r>
            <a:br>
              <a:rPr lang="es-MX" sz="2000" dirty="0" smtClean="0">
                <a:solidFill>
                  <a:schemeClr val="tx1"/>
                </a:solidFill>
              </a:rPr>
            </a:br>
            <a:r>
              <a:rPr lang="es-MX" sz="2000" dirty="0" smtClean="0">
                <a:solidFill>
                  <a:schemeClr val="accent1">
                    <a:lumMod val="75000"/>
                  </a:schemeClr>
                </a:solidFill>
              </a:rPr>
              <a:t>Novena</a:t>
            </a:r>
            <a:r>
              <a:rPr lang="es-MX" sz="2000" dirty="0" smtClean="0"/>
              <a:t> Sesión Ordinaria.</a:t>
            </a:r>
            <a:br>
              <a:rPr lang="es-MX" sz="2000" dirty="0" smtClean="0"/>
            </a:br>
            <a:r>
              <a:rPr lang="es-MX" sz="2000" dirty="0" smtClean="0"/>
              <a:t>05 de Abril de 2019.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12162748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328808"/>
              </p:ext>
            </p:extLst>
          </p:nvPr>
        </p:nvGraphicFramePr>
        <p:xfrm>
          <a:off x="336429" y="1904208"/>
          <a:ext cx="8268019" cy="4117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3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5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3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97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661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4537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Nombre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Cargo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Partido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Puntos de Acuerdo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Sentido de su Voto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8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Nancy Maldonado Gómez. 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Presidente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22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aseline="0" dirty="0" smtClean="0"/>
                        <a:t>22 </a:t>
                      </a:r>
                      <a:r>
                        <a:rPr lang="es-MX" sz="1400" dirty="0" smtClean="0"/>
                        <a:t>a</a:t>
                      </a:r>
                      <a:r>
                        <a:rPr lang="es-MX" sz="1400" baseline="0" dirty="0" smtClean="0"/>
                        <a:t> favor, 0</a:t>
                      </a:r>
                      <a:r>
                        <a:rPr lang="es-MX" sz="1400" dirty="0" smtClean="0"/>
                        <a:t> en contra.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8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Hugo Aristeo Landeros Zepeda.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22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22 </a:t>
                      </a:r>
                      <a:r>
                        <a:rPr lang="es-MX" sz="1400" dirty="0" smtClean="0"/>
                        <a:t>a favor, 0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8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Brenda Yanely Cárdenas Rodríguez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22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22 </a:t>
                      </a:r>
                      <a:r>
                        <a:rPr lang="es-MX" sz="1400" dirty="0" smtClean="0"/>
                        <a:t>a favor, 0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8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David Santana Flores.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22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22 </a:t>
                      </a:r>
                      <a:r>
                        <a:rPr lang="es-MX" sz="1400" dirty="0" smtClean="0"/>
                        <a:t>a favor, 0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8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Yesenia Murillo Dueñas.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22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22 </a:t>
                      </a:r>
                      <a:r>
                        <a:rPr lang="es-MX" sz="1400" dirty="0" smtClean="0"/>
                        <a:t> a favor, 0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7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Martha Arizon Virgen.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22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22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a favor, 0</a:t>
                      </a:r>
                      <a:r>
                        <a:rPr lang="es-MX" sz="1400" baseline="0" dirty="0" smtClean="0"/>
                        <a:t>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8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Valentina Ruelas Vázquez.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22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22 a favor</a:t>
                      </a:r>
                      <a:r>
                        <a:rPr lang="es-MX" sz="1400" baseline="0" dirty="0" smtClean="0"/>
                        <a:t>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48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Clementina Fernández Martínez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MORENA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22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21 </a:t>
                      </a:r>
                      <a:r>
                        <a:rPr lang="es-MX" sz="1400" dirty="0" smtClean="0"/>
                        <a:t>a favor,</a:t>
                      </a:r>
                      <a:r>
                        <a:rPr lang="es-MX" sz="1400" baseline="0" dirty="0" smtClean="0"/>
                        <a:t> 1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904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Tomas Quezada Uribe.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22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smtClean="0"/>
                        <a:t>22</a:t>
                      </a:r>
                      <a:r>
                        <a:rPr lang="es-MX" sz="1400" baseline="0" smtClean="0"/>
                        <a:t> </a:t>
                      </a:r>
                      <a:r>
                        <a:rPr lang="es-MX" sz="1400" smtClean="0"/>
                        <a:t>a </a:t>
                      </a:r>
                      <a:r>
                        <a:rPr lang="es-MX" sz="1400" dirty="0" smtClean="0"/>
                        <a:t>favor,</a:t>
                      </a:r>
                      <a:r>
                        <a:rPr lang="es-MX" sz="1400" baseline="0" dirty="0" smtClean="0"/>
                        <a:t> 0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36429" y="332942"/>
            <a:ext cx="8268019" cy="1571265"/>
          </a:xfrm>
        </p:spPr>
        <p:txBody>
          <a:bodyPr>
            <a:normAutofit/>
          </a:bodyPr>
          <a:lstStyle/>
          <a:p>
            <a:pPr algn="ctr"/>
            <a:r>
              <a:rPr lang="es-MX" sz="2000" dirty="0" smtClean="0">
                <a:solidFill>
                  <a:schemeClr val="tx1"/>
                </a:solidFill>
              </a:rPr>
              <a:t>Sentido de Votación de los Regidores de las Administración 2018-2021.</a:t>
            </a:r>
            <a:br>
              <a:rPr lang="es-MX" sz="2000" dirty="0" smtClean="0">
                <a:solidFill>
                  <a:schemeClr val="tx1"/>
                </a:solidFill>
              </a:rPr>
            </a:br>
            <a:r>
              <a:rPr lang="es-MX" sz="2000" dirty="0" smtClean="0">
                <a:solidFill>
                  <a:schemeClr val="tx1"/>
                </a:solidFill>
              </a:rPr>
              <a:t/>
            </a:r>
            <a:br>
              <a:rPr lang="es-MX" sz="2000" dirty="0" smtClean="0">
                <a:solidFill>
                  <a:schemeClr val="tx1"/>
                </a:solidFill>
              </a:rPr>
            </a:br>
            <a:r>
              <a:rPr lang="es-MX" sz="2000" dirty="0" smtClean="0">
                <a:solidFill>
                  <a:schemeClr val="accent1">
                    <a:lumMod val="75000"/>
                  </a:schemeClr>
                </a:solidFill>
              </a:rPr>
              <a:t>Decima</a:t>
            </a:r>
            <a:r>
              <a:rPr lang="es-MX" sz="2000" dirty="0" smtClean="0"/>
              <a:t> Sesión Ordinaria.</a:t>
            </a:r>
            <a:br>
              <a:rPr lang="es-MX" sz="2000" dirty="0" smtClean="0"/>
            </a:br>
            <a:r>
              <a:rPr lang="es-MX" sz="2000" dirty="0" smtClean="0"/>
              <a:t>17 de Mayo de 2019.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28901491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089118"/>
              </p:ext>
            </p:extLst>
          </p:nvPr>
        </p:nvGraphicFramePr>
        <p:xfrm>
          <a:off x="336429" y="1904208"/>
          <a:ext cx="8268019" cy="4117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3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5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3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97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661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4537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Nombre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Cargo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Partido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Puntos de Acuerdo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Sentido de su Voto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8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Nancy Maldonado Gómez. 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Presidente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aseline="0" dirty="0" smtClean="0"/>
                        <a:t>1 </a:t>
                      </a:r>
                      <a:r>
                        <a:rPr lang="es-MX" sz="1400" dirty="0" smtClean="0"/>
                        <a:t>a</a:t>
                      </a:r>
                      <a:r>
                        <a:rPr lang="es-MX" sz="1400" baseline="0" dirty="0" smtClean="0"/>
                        <a:t> favor, 0</a:t>
                      </a:r>
                      <a:r>
                        <a:rPr lang="es-MX" sz="1400" dirty="0" smtClean="0"/>
                        <a:t> en contra.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8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Hugo Aristeo Landeros Zepeda.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1 </a:t>
                      </a:r>
                      <a:r>
                        <a:rPr lang="es-MX" sz="1400" dirty="0" smtClean="0"/>
                        <a:t>a favor, 0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8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Brenda Yanely Cárdenas Rodríguez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1 </a:t>
                      </a:r>
                      <a:r>
                        <a:rPr lang="es-MX" sz="1400" dirty="0" smtClean="0"/>
                        <a:t>a favor, 0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8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Cesar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</a:rPr>
                        <a:t> Antonio Preciado Castañeda</a:t>
                      </a:r>
                      <a:endParaRPr lang="es-MX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Sindico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1 </a:t>
                      </a:r>
                      <a:r>
                        <a:rPr lang="es-MX" sz="1400" dirty="0" smtClean="0"/>
                        <a:t>a favor, 0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8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Yesenia Murillo Dueñas.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1</a:t>
                      </a:r>
                      <a:r>
                        <a:rPr lang="es-MX" sz="1400" dirty="0" smtClean="0"/>
                        <a:t> a favor, 0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7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Martha Arizon Virgen.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1 </a:t>
                      </a:r>
                      <a:r>
                        <a:rPr lang="es-MX" sz="1400" dirty="0" smtClean="0"/>
                        <a:t>a favor, 0</a:t>
                      </a:r>
                      <a:r>
                        <a:rPr lang="es-MX" sz="1400" baseline="0" dirty="0" smtClean="0"/>
                        <a:t>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8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Valentina Ruelas Vázquez.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 a favor</a:t>
                      </a:r>
                      <a:r>
                        <a:rPr lang="es-MX" sz="1400" baseline="0" dirty="0" smtClean="0"/>
                        <a:t>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48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Clementina Fernández Martínez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MORENA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1 </a:t>
                      </a:r>
                      <a:r>
                        <a:rPr lang="es-MX" sz="1400" dirty="0" smtClean="0"/>
                        <a:t>a favor,</a:t>
                      </a:r>
                      <a:r>
                        <a:rPr lang="es-MX" sz="1400" baseline="0" dirty="0" smtClean="0"/>
                        <a:t> 0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904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Rosendo Pérez Lepe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PRD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1 </a:t>
                      </a:r>
                      <a:r>
                        <a:rPr lang="es-MX" sz="1400" dirty="0" smtClean="0"/>
                        <a:t>a favor,</a:t>
                      </a:r>
                      <a:r>
                        <a:rPr lang="es-MX" sz="1400" baseline="0" dirty="0" smtClean="0"/>
                        <a:t> 0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36429" y="332942"/>
            <a:ext cx="8268019" cy="1571265"/>
          </a:xfrm>
        </p:spPr>
        <p:txBody>
          <a:bodyPr>
            <a:normAutofit/>
          </a:bodyPr>
          <a:lstStyle/>
          <a:p>
            <a:pPr algn="ctr"/>
            <a:r>
              <a:rPr lang="es-MX" sz="2000" dirty="0" smtClean="0">
                <a:solidFill>
                  <a:schemeClr val="tx1"/>
                </a:solidFill>
              </a:rPr>
              <a:t>Sentido de Votación de los Regidores de las Administración 2018-2021.</a:t>
            </a:r>
            <a:br>
              <a:rPr lang="es-MX" sz="2000" dirty="0" smtClean="0">
                <a:solidFill>
                  <a:schemeClr val="tx1"/>
                </a:solidFill>
              </a:rPr>
            </a:br>
            <a:r>
              <a:rPr lang="es-MX" sz="2000" dirty="0" smtClean="0">
                <a:solidFill>
                  <a:schemeClr val="tx1"/>
                </a:solidFill>
              </a:rPr>
              <a:t/>
            </a:r>
            <a:br>
              <a:rPr lang="es-MX" sz="2000" dirty="0" smtClean="0">
                <a:solidFill>
                  <a:schemeClr val="tx1"/>
                </a:solidFill>
              </a:rPr>
            </a:br>
            <a:r>
              <a:rPr lang="es-MX" sz="2000" dirty="0" smtClean="0">
                <a:solidFill>
                  <a:schemeClr val="accent1">
                    <a:lumMod val="75000"/>
                  </a:schemeClr>
                </a:solidFill>
              </a:rPr>
              <a:t>Segunda </a:t>
            </a:r>
            <a:r>
              <a:rPr lang="es-MX" sz="2000" dirty="0" smtClean="0"/>
              <a:t>Sesión Extraordinaria.</a:t>
            </a:r>
            <a:br>
              <a:rPr lang="es-MX" sz="2000" dirty="0" smtClean="0"/>
            </a:br>
            <a:r>
              <a:rPr lang="es-MX" sz="2000" dirty="0" smtClean="0"/>
              <a:t>06 de Junio de 2019.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11764549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957627"/>
              </p:ext>
            </p:extLst>
          </p:nvPr>
        </p:nvGraphicFramePr>
        <p:xfrm>
          <a:off x="336429" y="1904209"/>
          <a:ext cx="8268019" cy="43806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3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5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3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97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661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5567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Nombre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Cargo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Partido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Puntos de Acuerdo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Sentido de su Voto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9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Nancy Maldonado Gómez. 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Presidente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9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aseline="0" dirty="0" smtClean="0"/>
                        <a:t>9 </a:t>
                      </a:r>
                      <a:r>
                        <a:rPr lang="es-MX" sz="1400" dirty="0" smtClean="0"/>
                        <a:t>a</a:t>
                      </a:r>
                      <a:r>
                        <a:rPr lang="es-MX" sz="1400" baseline="0" dirty="0" smtClean="0"/>
                        <a:t> favor, 0</a:t>
                      </a:r>
                      <a:r>
                        <a:rPr lang="es-MX" sz="1400" dirty="0" smtClean="0"/>
                        <a:t> en contra.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9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Hugo Aristeo Landeros Zepeda.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9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9 </a:t>
                      </a:r>
                      <a:r>
                        <a:rPr lang="es-MX" sz="1400" dirty="0" smtClean="0"/>
                        <a:t>a favor, 0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3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Brenda Yanely Cárdenas Rodríguez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9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9 </a:t>
                      </a:r>
                      <a:r>
                        <a:rPr lang="es-MX" sz="1400" dirty="0" smtClean="0"/>
                        <a:t>a favor,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9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Cesar Antonio Preciado Castañeda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Sindico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9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9 </a:t>
                      </a:r>
                      <a:r>
                        <a:rPr lang="es-MX" sz="1400" dirty="0" smtClean="0"/>
                        <a:t>a favor,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789133"/>
                  </a:ext>
                </a:extLst>
              </a:tr>
              <a:tr h="2852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David Santana Flores.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9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9 </a:t>
                      </a:r>
                      <a:r>
                        <a:rPr lang="es-MX" sz="1400" dirty="0" smtClean="0"/>
                        <a:t>a favor,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59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Yesenia Murillo Dueñas.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9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9 </a:t>
                      </a:r>
                      <a:r>
                        <a:rPr lang="es-MX" sz="1400" dirty="0" smtClean="0"/>
                        <a:t>a favor,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80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Martha Arizon Virgen.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9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9 </a:t>
                      </a:r>
                      <a:r>
                        <a:rPr lang="es-MX" sz="1400" dirty="0" smtClean="0"/>
                        <a:t>a favor,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59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Valentina Ruelas Vázquez.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9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9 </a:t>
                      </a:r>
                      <a:r>
                        <a:rPr lang="es-MX" sz="1400" dirty="0" smtClean="0"/>
                        <a:t>a favor,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59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Clementina Fernández Martínez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MORENA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9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9 </a:t>
                      </a:r>
                      <a:r>
                        <a:rPr lang="es-MX" sz="1400" dirty="0" smtClean="0"/>
                        <a:t>a favor,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30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Tomas Quezada Uribe.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9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9 </a:t>
                      </a:r>
                      <a:r>
                        <a:rPr lang="es-MX" sz="1400" dirty="0" smtClean="0"/>
                        <a:t>a favor,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572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Rosendo Pérez Lepe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PRD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9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9 </a:t>
                      </a:r>
                      <a:r>
                        <a:rPr lang="es-MX" sz="1400" dirty="0" smtClean="0"/>
                        <a:t>a favor,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913956"/>
                  </a:ext>
                </a:extLst>
              </a:tr>
            </a:tbl>
          </a:graphicData>
        </a:graphic>
      </p:graphicFrame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36429" y="332942"/>
            <a:ext cx="8268019" cy="1571265"/>
          </a:xfrm>
        </p:spPr>
        <p:txBody>
          <a:bodyPr>
            <a:normAutofit/>
          </a:bodyPr>
          <a:lstStyle/>
          <a:p>
            <a:pPr algn="ctr"/>
            <a:r>
              <a:rPr lang="es-MX" sz="2000" dirty="0" smtClean="0">
                <a:solidFill>
                  <a:schemeClr val="tx1"/>
                </a:solidFill>
              </a:rPr>
              <a:t>Sentido de Votación de los Regidores de las Administración 2018-2021.</a:t>
            </a:r>
            <a:br>
              <a:rPr lang="es-MX" sz="2000" dirty="0" smtClean="0">
                <a:solidFill>
                  <a:schemeClr val="tx1"/>
                </a:solidFill>
              </a:rPr>
            </a:br>
            <a:r>
              <a:rPr lang="es-MX" sz="2000" dirty="0" smtClean="0">
                <a:solidFill>
                  <a:schemeClr val="tx1"/>
                </a:solidFill>
              </a:rPr>
              <a:t/>
            </a:r>
            <a:br>
              <a:rPr lang="es-MX" sz="2000" dirty="0" smtClean="0">
                <a:solidFill>
                  <a:schemeClr val="tx1"/>
                </a:solidFill>
              </a:rPr>
            </a:br>
            <a:r>
              <a:rPr lang="es-MX" sz="2000" dirty="0" smtClean="0">
                <a:solidFill>
                  <a:schemeClr val="accent1">
                    <a:lumMod val="75000"/>
                  </a:schemeClr>
                </a:solidFill>
              </a:rPr>
              <a:t>Decima</a:t>
            </a:r>
            <a:r>
              <a:rPr lang="es-MX" sz="2000" dirty="0" smtClean="0"/>
              <a:t> Primera Sesión Ordinaria.</a:t>
            </a:r>
            <a:br>
              <a:rPr lang="es-MX" sz="2000" dirty="0" smtClean="0"/>
            </a:br>
            <a:r>
              <a:rPr lang="es-MX" sz="2000" dirty="0" smtClean="0"/>
              <a:t>18 de Junio de 2019.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6557437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062758"/>
              </p:ext>
            </p:extLst>
          </p:nvPr>
        </p:nvGraphicFramePr>
        <p:xfrm>
          <a:off x="336429" y="1904209"/>
          <a:ext cx="8268019" cy="4276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3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5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3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97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661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5567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Nombre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Cargo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Partido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Puntos de Acuerdo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Sentido de su Voto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9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Nancy Maldonado Gómez. 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Presidente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aseline="0" dirty="0" smtClean="0"/>
                        <a:t>10 </a:t>
                      </a:r>
                      <a:r>
                        <a:rPr lang="es-MX" sz="1400" dirty="0" smtClean="0"/>
                        <a:t>a</a:t>
                      </a:r>
                      <a:r>
                        <a:rPr lang="es-MX" sz="1400" baseline="0" dirty="0" smtClean="0"/>
                        <a:t> favor, 0</a:t>
                      </a:r>
                      <a:r>
                        <a:rPr lang="es-MX" sz="1400" dirty="0" smtClean="0"/>
                        <a:t> en contra.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9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Hugo Aristeo Landeros Zepeda.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10 </a:t>
                      </a:r>
                      <a:r>
                        <a:rPr lang="es-MX" sz="1400" dirty="0" smtClean="0"/>
                        <a:t>a favor, 0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3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Brenda Yanely Cárdenas Rodríguez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10 </a:t>
                      </a:r>
                      <a:r>
                        <a:rPr lang="es-MX" sz="1400" dirty="0" smtClean="0"/>
                        <a:t>a favor,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9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Cesar Antonio Preciado Castañeda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Sindico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10 </a:t>
                      </a:r>
                      <a:r>
                        <a:rPr lang="es-MX" sz="1400" dirty="0" smtClean="0"/>
                        <a:t>a favor,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789133"/>
                  </a:ext>
                </a:extLst>
              </a:tr>
              <a:tr h="2852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David Santana Flores.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10 </a:t>
                      </a:r>
                      <a:r>
                        <a:rPr lang="es-MX" sz="1400" dirty="0" smtClean="0"/>
                        <a:t>a favor,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59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Yesenia Murillo Dueñas.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10 </a:t>
                      </a:r>
                      <a:r>
                        <a:rPr lang="es-MX" sz="1400" dirty="0" smtClean="0"/>
                        <a:t>a favor,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80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Martha Arizon Virgen.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10  </a:t>
                      </a:r>
                      <a:r>
                        <a:rPr lang="es-MX" sz="1400" dirty="0" smtClean="0"/>
                        <a:t>a favor,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59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Valentina Ruelas Vázquez.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10 </a:t>
                      </a:r>
                      <a:r>
                        <a:rPr lang="es-MX" sz="1400" dirty="0" smtClean="0"/>
                        <a:t>a favor,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59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Clementina Fernández Martínez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MORENA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10 </a:t>
                      </a:r>
                      <a:r>
                        <a:rPr lang="es-MX" sz="1400" dirty="0" smtClean="0"/>
                        <a:t>a favor,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30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Tomas Quezada Uribe.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10 </a:t>
                      </a:r>
                      <a:r>
                        <a:rPr lang="es-MX" sz="1400" dirty="0" smtClean="0"/>
                        <a:t>a favor,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30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Rosendo Pérez Lepe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PRD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10 </a:t>
                      </a:r>
                      <a:r>
                        <a:rPr lang="es-MX" sz="1400" dirty="0" smtClean="0"/>
                        <a:t>a favor,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0556117"/>
                  </a:ext>
                </a:extLst>
              </a:tr>
            </a:tbl>
          </a:graphicData>
        </a:graphic>
      </p:graphicFrame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36429" y="332942"/>
            <a:ext cx="8268019" cy="1571265"/>
          </a:xfrm>
        </p:spPr>
        <p:txBody>
          <a:bodyPr>
            <a:normAutofit/>
          </a:bodyPr>
          <a:lstStyle/>
          <a:p>
            <a:pPr algn="ctr"/>
            <a:r>
              <a:rPr lang="es-MX" sz="2000" dirty="0" smtClean="0">
                <a:solidFill>
                  <a:schemeClr val="tx1"/>
                </a:solidFill>
              </a:rPr>
              <a:t>Sentido de Votación de los Regidores de las Administración 2018-2021.</a:t>
            </a:r>
            <a:br>
              <a:rPr lang="es-MX" sz="2000" dirty="0" smtClean="0">
                <a:solidFill>
                  <a:schemeClr val="tx1"/>
                </a:solidFill>
              </a:rPr>
            </a:br>
            <a:r>
              <a:rPr lang="es-MX" sz="2000" dirty="0" smtClean="0">
                <a:solidFill>
                  <a:schemeClr val="tx1"/>
                </a:solidFill>
              </a:rPr>
              <a:t/>
            </a:r>
            <a:br>
              <a:rPr lang="es-MX" sz="2000" dirty="0" smtClean="0">
                <a:solidFill>
                  <a:schemeClr val="tx1"/>
                </a:solidFill>
              </a:rPr>
            </a:br>
            <a:r>
              <a:rPr lang="es-MX" sz="2000" dirty="0" smtClean="0">
                <a:solidFill>
                  <a:schemeClr val="accent1">
                    <a:lumMod val="75000"/>
                  </a:schemeClr>
                </a:solidFill>
              </a:rPr>
              <a:t>Decima</a:t>
            </a:r>
            <a:r>
              <a:rPr lang="es-MX" sz="2000" dirty="0" smtClean="0"/>
              <a:t> Segunda Sesión Ordinaria.</a:t>
            </a:r>
            <a:br>
              <a:rPr lang="es-MX" sz="2000" dirty="0" smtClean="0"/>
            </a:br>
            <a:r>
              <a:rPr lang="es-MX" sz="2000" dirty="0" smtClean="0"/>
              <a:t>10 de Julio de 2019.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20218087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266659"/>
              </p:ext>
            </p:extLst>
          </p:nvPr>
        </p:nvGraphicFramePr>
        <p:xfrm>
          <a:off x="336429" y="1904209"/>
          <a:ext cx="8268019" cy="43806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3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5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3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97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661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5567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Nombre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Cargo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Partido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Puntos de Acuerdo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Sentido de su Voto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9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Nancy Maldonado Gómez. 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Presidente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4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aseline="0" dirty="0" smtClean="0"/>
                        <a:t>4 </a:t>
                      </a:r>
                      <a:r>
                        <a:rPr lang="es-MX" sz="1400" dirty="0" smtClean="0"/>
                        <a:t>a</a:t>
                      </a:r>
                      <a:r>
                        <a:rPr lang="es-MX" sz="1400" baseline="0" dirty="0" smtClean="0"/>
                        <a:t> favor, 0</a:t>
                      </a:r>
                      <a:r>
                        <a:rPr lang="es-MX" sz="1400" dirty="0" smtClean="0"/>
                        <a:t> en contra.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9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Hugo Aristeo Landeros Zepeda.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4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4 </a:t>
                      </a:r>
                      <a:r>
                        <a:rPr lang="es-MX" sz="1400" dirty="0" smtClean="0"/>
                        <a:t>a favor, 0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3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Brenda Yanely Cárdenas Rodríguez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4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4 </a:t>
                      </a:r>
                      <a:r>
                        <a:rPr lang="es-MX" sz="1400" dirty="0" smtClean="0"/>
                        <a:t>a favor,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9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Cesar Antonio Preciado Castañeda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Sindico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4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4 </a:t>
                      </a:r>
                      <a:r>
                        <a:rPr lang="es-MX" sz="1400" dirty="0" smtClean="0"/>
                        <a:t>a favor,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789133"/>
                  </a:ext>
                </a:extLst>
              </a:tr>
              <a:tr h="2852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David Santana Flores.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4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4 </a:t>
                      </a:r>
                      <a:r>
                        <a:rPr lang="es-MX" sz="1400" dirty="0" smtClean="0"/>
                        <a:t>a favor,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59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Yesenia Murillo Dueñas.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4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4 </a:t>
                      </a:r>
                      <a:r>
                        <a:rPr lang="es-MX" sz="1400" dirty="0" smtClean="0"/>
                        <a:t>a favor,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80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Martha Arizon Virgen.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4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4 </a:t>
                      </a:r>
                      <a:r>
                        <a:rPr lang="es-MX" sz="1400" dirty="0" smtClean="0"/>
                        <a:t>a favor,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59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Valentina Ruelas Vázquez.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4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4 </a:t>
                      </a:r>
                      <a:r>
                        <a:rPr lang="es-MX" sz="1400" dirty="0" smtClean="0"/>
                        <a:t>a favor,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59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Clementina Fernández Martínez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MORENA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4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4 </a:t>
                      </a:r>
                      <a:r>
                        <a:rPr lang="es-MX" sz="1400" dirty="0" smtClean="0"/>
                        <a:t>a favor,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30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Tomas Quezada Uribe.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4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4 </a:t>
                      </a:r>
                      <a:r>
                        <a:rPr lang="es-MX" sz="1400" dirty="0" smtClean="0"/>
                        <a:t>a favor,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572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Rosendo Pérez Lepe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PRD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4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4 </a:t>
                      </a:r>
                      <a:r>
                        <a:rPr lang="es-MX" sz="1400" dirty="0" smtClean="0"/>
                        <a:t>a favor,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913956"/>
                  </a:ext>
                </a:extLst>
              </a:tr>
            </a:tbl>
          </a:graphicData>
        </a:graphic>
      </p:graphicFrame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36429" y="332942"/>
            <a:ext cx="8268019" cy="1571265"/>
          </a:xfrm>
        </p:spPr>
        <p:txBody>
          <a:bodyPr>
            <a:normAutofit/>
          </a:bodyPr>
          <a:lstStyle/>
          <a:p>
            <a:pPr algn="ctr"/>
            <a:r>
              <a:rPr lang="es-MX" sz="2000" dirty="0" smtClean="0">
                <a:solidFill>
                  <a:schemeClr val="tx1"/>
                </a:solidFill>
              </a:rPr>
              <a:t>Sentido de Votación de los Regidores de las Administración 2018-2021.</a:t>
            </a:r>
            <a:br>
              <a:rPr lang="es-MX" sz="2000" dirty="0" smtClean="0">
                <a:solidFill>
                  <a:schemeClr val="tx1"/>
                </a:solidFill>
              </a:rPr>
            </a:br>
            <a:r>
              <a:rPr lang="es-MX" sz="2000" dirty="0" smtClean="0">
                <a:solidFill>
                  <a:schemeClr val="tx1"/>
                </a:solidFill>
              </a:rPr>
              <a:t/>
            </a:r>
            <a:br>
              <a:rPr lang="es-MX" sz="2000" dirty="0" smtClean="0">
                <a:solidFill>
                  <a:schemeClr val="tx1"/>
                </a:solidFill>
              </a:rPr>
            </a:br>
            <a:r>
              <a:rPr lang="es-MX" sz="2000" dirty="0" smtClean="0">
                <a:solidFill>
                  <a:schemeClr val="accent1">
                    <a:lumMod val="75000"/>
                  </a:schemeClr>
                </a:solidFill>
              </a:rPr>
              <a:t>Decima</a:t>
            </a:r>
            <a:r>
              <a:rPr lang="es-MX" sz="2000" dirty="0" smtClean="0"/>
              <a:t> Tercera Sesión Ordinaria.</a:t>
            </a:r>
            <a:br>
              <a:rPr lang="es-MX" sz="2000" dirty="0" smtClean="0"/>
            </a:br>
            <a:r>
              <a:rPr lang="es-MX" sz="2000" dirty="0" smtClean="0"/>
              <a:t>22 de Julio de 2019.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30398886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79854"/>
              </p:ext>
            </p:extLst>
          </p:nvPr>
        </p:nvGraphicFramePr>
        <p:xfrm>
          <a:off x="395535" y="2060848"/>
          <a:ext cx="8496945" cy="41601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57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4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56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76184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Nombre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Cargo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Partido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Puntos de Acuerdo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Sentido de su Voto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Nancy Maldonado Gómez. 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Presidente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aseline="0" dirty="0" smtClean="0"/>
                        <a:t>1 </a:t>
                      </a:r>
                      <a:r>
                        <a:rPr lang="es-MX" sz="1400" dirty="0" smtClean="0"/>
                        <a:t>a</a:t>
                      </a:r>
                      <a:r>
                        <a:rPr lang="es-MX" sz="1400" baseline="0" dirty="0" smtClean="0"/>
                        <a:t> favor, 0</a:t>
                      </a:r>
                      <a:r>
                        <a:rPr lang="es-MX" sz="1400" dirty="0" smtClean="0"/>
                        <a:t> en contra.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7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Hugo Aristeo Landeros Zepeda.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1 </a:t>
                      </a:r>
                      <a:r>
                        <a:rPr lang="es-MX" sz="1400" dirty="0" smtClean="0"/>
                        <a:t>a favor, 0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4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Brenda Yanely Cárdenas Rodríguez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1 </a:t>
                      </a:r>
                      <a:r>
                        <a:rPr lang="es-MX" sz="1400" dirty="0" smtClean="0"/>
                        <a:t>a favor, 0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93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David Santana Flores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 a favor,</a:t>
                      </a:r>
                      <a:r>
                        <a:rPr lang="es-MX" sz="1400" baseline="0" dirty="0" smtClean="0"/>
                        <a:t> 0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217679"/>
                  </a:ext>
                </a:extLst>
              </a:tr>
              <a:tr h="3222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Cesar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</a:rPr>
                        <a:t> Antonio Preciado Castañeda</a:t>
                      </a:r>
                      <a:endParaRPr lang="es-MX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Sindico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1 </a:t>
                      </a:r>
                      <a:r>
                        <a:rPr lang="es-MX" sz="1400" dirty="0" smtClean="0"/>
                        <a:t>a favor, 0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643774"/>
                  </a:ext>
                </a:extLst>
              </a:tr>
              <a:tr h="1858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Yesenia Murillo Dueñas.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1</a:t>
                      </a:r>
                      <a:r>
                        <a:rPr lang="es-MX" sz="1400" dirty="0" smtClean="0"/>
                        <a:t> a favor, 0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8001463"/>
                  </a:ext>
                </a:extLst>
              </a:tr>
              <a:tr h="3222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Martha Arizon Virgen.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1 </a:t>
                      </a:r>
                      <a:r>
                        <a:rPr lang="es-MX" sz="1400" dirty="0" smtClean="0"/>
                        <a:t>a favor, 0</a:t>
                      </a:r>
                      <a:r>
                        <a:rPr lang="es-MX" sz="1400" baseline="0" dirty="0" smtClean="0"/>
                        <a:t>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3566491"/>
                  </a:ext>
                </a:extLst>
              </a:tr>
              <a:tr h="3222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Valentina Ruelas Vázquez.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 a favor</a:t>
                      </a:r>
                      <a:r>
                        <a:rPr lang="es-MX" sz="1400" baseline="0" dirty="0" smtClean="0"/>
                        <a:t>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686114"/>
                  </a:ext>
                </a:extLst>
              </a:tr>
              <a:tr h="2447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Clementina Fernández Martínez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MORENA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1 </a:t>
                      </a:r>
                      <a:r>
                        <a:rPr lang="es-MX" sz="1400" dirty="0" smtClean="0"/>
                        <a:t>a favor,</a:t>
                      </a:r>
                      <a:r>
                        <a:rPr lang="es-MX" sz="1400" baseline="0" dirty="0" smtClean="0"/>
                        <a:t> 0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517455"/>
                  </a:ext>
                </a:extLst>
              </a:tr>
              <a:tr h="2817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Tomas Quezada Uribe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r>
                        <a:rPr lang="es-MX" sz="1400" baseline="0" dirty="0" smtClean="0"/>
                        <a:t> 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 a favor, 0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138918"/>
                  </a:ext>
                </a:extLst>
              </a:tr>
              <a:tr h="3222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Rosendo Pérez Lepe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PRD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1 </a:t>
                      </a:r>
                      <a:r>
                        <a:rPr lang="es-MX" sz="1400" dirty="0" smtClean="0"/>
                        <a:t>a favor,</a:t>
                      </a:r>
                      <a:r>
                        <a:rPr lang="es-MX" sz="1400" baseline="0" dirty="0" smtClean="0"/>
                        <a:t> 0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9879325"/>
                  </a:ext>
                </a:extLst>
              </a:tr>
            </a:tbl>
          </a:graphicData>
        </a:graphic>
      </p:graphicFrame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36429" y="332943"/>
            <a:ext cx="8412035" cy="1295857"/>
          </a:xfrm>
        </p:spPr>
        <p:txBody>
          <a:bodyPr>
            <a:normAutofit fontScale="90000"/>
          </a:bodyPr>
          <a:lstStyle/>
          <a:p>
            <a:pPr algn="ctr"/>
            <a:r>
              <a:rPr lang="es-MX" sz="2000" dirty="0" smtClean="0">
                <a:solidFill>
                  <a:schemeClr val="tx1"/>
                </a:solidFill>
              </a:rPr>
              <a:t>Sentido de Votación de los Regidores de las Administración 2018-2021.</a:t>
            </a:r>
            <a:br>
              <a:rPr lang="es-MX" sz="2000" dirty="0" smtClean="0">
                <a:solidFill>
                  <a:schemeClr val="tx1"/>
                </a:solidFill>
              </a:rPr>
            </a:br>
            <a:r>
              <a:rPr lang="es-MX" sz="2000" dirty="0" smtClean="0">
                <a:solidFill>
                  <a:schemeClr val="tx1"/>
                </a:solidFill>
              </a:rPr>
              <a:t/>
            </a:r>
            <a:br>
              <a:rPr lang="es-MX" sz="2000" dirty="0" smtClean="0">
                <a:solidFill>
                  <a:schemeClr val="tx1"/>
                </a:solidFill>
              </a:rPr>
            </a:br>
            <a:r>
              <a:rPr lang="es-MX" sz="2000" dirty="0" smtClean="0">
                <a:solidFill>
                  <a:schemeClr val="accent1">
                    <a:lumMod val="75000"/>
                  </a:schemeClr>
                </a:solidFill>
              </a:rPr>
              <a:t>Tercera </a:t>
            </a:r>
            <a:r>
              <a:rPr lang="es-MX" sz="2000" dirty="0" smtClean="0"/>
              <a:t>Sesión Extraordinaria.</a:t>
            </a:r>
            <a:br>
              <a:rPr lang="es-MX" sz="2000" dirty="0" smtClean="0"/>
            </a:br>
            <a:r>
              <a:rPr lang="es-MX" sz="2000" dirty="0" smtClean="0"/>
              <a:t>02 de Agosto de 2019.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2310878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pPr algn="ctr"/>
            <a:r>
              <a:rPr lang="es-MX" dirty="0"/>
              <a:t>SESIONES CELEBRADAS.</a:t>
            </a:r>
            <a:br>
              <a:rPr lang="es-MX" dirty="0"/>
            </a:br>
            <a:r>
              <a:rPr lang="es-MX" dirty="0"/>
              <a:t>Administración 2018-2021.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11560" y="1988840"/>
            <a:ext cx="7632848" cy="4248471"/>
          </a:xfrm>
        </p:spPr>
        <p:txBody>
          <a:bodyPr>
            <a:normAutofit lnSpcReduction="10000"/>
          </a:bodyPr>
          <a:lstStyle/>
          <a:p>
            <a:r>
              <a:rPr lang="es-MX" dirty="0" smtClean="0"/>
              <a:t>ENERO DEL 2019.        1 SESION.</a:t>
            </a:r>
            <a:endParaRPr lang="es-MX" dirty="0"/>
          </a:p>
          <a:p>
            <a:pPr marL="0" indent="0">
              <a:buNone/>
            </a:pPr>
            <a:r>
              <a:rPr lang="es-MX" sz="2000" dirty="0" smtClean="0"/>
              <a:t>(28 de Enero del 2019)</a:t>
            </a:r>
            <a:endParaRPr lang="es-MX" dirty="0"/>
          </a:p>
          <a:p>
            <a:r>
              <a:rPr lang="es-MX" dirty="0" smtClean="0"/>
              <a:t>FEBRERO DE 2019.    1 SESION EXTRAORDINARIA Y 1 SESION ORDINARIA.</a:t>
            </a:r>
          </a:p>
          <a:p>
            <a:pPr marL="0" indent="0">
              <a:buNone/>
            </a:pPr>
            <a:r>
              <a:rPr lang="es-MX" dirty="0"/>
              <a:t>(08 de Febrero del </a:t>
            </a:r>
            <a:r>
              <a:rPr lang="es-MX" dirty="0" smtClean="0"/>
              <a:t>2019 y 28 de Febrero del 2019)</a:t>
            </a:r>
          </a:p>
          <a:p>
            <a:r>
              <a:rPr lang="es-MX" dirty="0" smtClean="0"/>
              <a:t>MARZO DE 2019.         1 SESION. </a:t>
            </a:r>
          </a:p>
          <a:p>
            <a:pPr marL="0" indent="0">
              <a:buNone/>
            </a:pPr>
            <a:r>
              <a:rPr lang="es-MX" dirty="0" smtClean="0"/>
              <a:t>22 de Marzo del 2019.</a:t>
            </a:r>
          </a:p>
          <a:p>
            <a:r>
              <a:rPr lang="es-MX" dirty="0" smtClean="0"/>
              <a:t>ABRIL DE 2019.       1 SESION.</a:t>
            </a:r>
          </a:p>
          <a:p>
            <a:pPr marL="0" indent="0">
              <a:buNone/>
            </a:pPr>
            <a:r>
              <a:rPr lang="es-MX" dirty="0" smtClean="0"/>
              <a:t>05 de Abril de 2019   </a:t>
            </a:r>
          </a:p>
          <a:p>
            <a:r>
              <a:rPr lang="es-MX" dirty="0" smtClean="0"/>
              <a:t>MAYO DE 2019.       1 SESION.</a:t>
            </a:r>
          </a:p>
          <a:p>
            <a:pPr marL="0" indent="0">
              <a:buNone/>
            </a:pPr>
            <a:r>
              <a:rPr lang="es-MX" sz="1800" dirty="0" smtClean="0"/>
              <a:t>17 de Mayo de 2019</a:t>
            </a:r>
            <a:endParaRPr lang="es-MX" sz="1800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62876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444868"/>
              </p:ext>
            </p:extLst>
          </p:nvPr>
        </p:nvGraphicFramePr>
        <p:xfrm>
          <a:off x="336429" y="1904209"/>
          <a:ext cx="8268019" cy="43806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3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5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3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97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661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5567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Nombre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Cargo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Partido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Puntos de Acuerdo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Sentido de su Voto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9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Nancy Maldonado Gómez. 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Presidente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18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aseline="0" dirty="0" smtClean="0"/>
                        <a:t>18 </a:t>
                      </a:r>
                      <a:r>
                        <a:rPr lang="es-MX" sz="1400" dirty="0" smtClean="0"/>
                        <a:t>a</a:t>
                      </a:r>
                      <a:r>
                        <a:rPr lang="es-MX" sz="1400" baseline="0" dirty="0" smtClean="0"/>
                        <a:t> favor, 0</a:t>
                      </a:r>
                      <a:r>
                        <a:rPr lang="es-MX" sz="1400" dirty="0" smtClean="0"/>
                        <a:t> en contra.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9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Hugo Aristeo Landeros Zepeda.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18 </a:t>
                      </a:r>
                      <a:r>
                        <a:rPr lang="es-MX" sz="1400" dirty="0" smtClean="0"/>
                        <a:t>a favor, 0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3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Brenda Yanely Cárdenas Rodríguez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18 </a:t>
                      </a:r>
                      <a:r>
                        <a:rPr lang="es-MX" sz="1400" dirty="0" smtClean="0"/>
                        <a:t>a favor,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9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Cesar Antonio Preciado Castañeda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Sindico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18 </a:t>
                      </a:r>
                      <a:r>
                        <a:rPr lang="es-MX" sz="1400" dirty="0" smtClean="0"/>
                        <a:t>a favor,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789133"/>
                  </a:ext>
                </a:extLst>
              </a:tr>
              <a:tr h="2852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David Santana Flores.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18 </a:t>
                      </a:r>
                      <a:r>
                        <a:rPr lang="es-MX" sz="1400" dirty="0" smtClean="0"/>
                        <a:t>a favor,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59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Yesenia Murillo Dueñas.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18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18 </a:t>
                      </a:r>
                      <a:r>
                        <a:rPr lang="es-MX" sz="1400" dirty="0" smtClean="0"/>
                        <a:t>a favor,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80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Martha Arizon Virgen.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18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18 </a:t>
                      </a:r>
                      <a:r>
                        <a:rPr lang="es-MX" sz="1400" dirty="0" smtClean="0"/>
                        <a:t>a favor,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59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Valentina Ruelas Vázquez.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18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18 </a:t>
                      </a:r>
                      <a:r>
                        <a:rPr lang="es-MX" sz="1400" dirty="0" smtClean="0"/>
                        <a:t>a favor,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59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Clementina Fernández Martínez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MORENA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18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18 </a:t>
                      </a:r>
                      <a:r>
                        <a:rPr lang="es-MX" sz="1400" dirty="0" smtClean="0"/>
                        <a:t>a favor,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30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Tomas Quezada Uribe.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18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18 </a:t>
                      </a:r>
                      <a:r>
                        <a:rPr lang="es-MX" sz="1400" dirty="0" smtClean="0"/>
                        <a:t>a favor,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572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Rosendo Pérez Lepe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PRD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18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18 </a:t>
                      </a:r>
                      <a:r>
                        <a:rPr lang="es-MX" sz="1400" dirty="0" smtClean="0"/>
                        <a:t>a favor,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913956"/>
                  </a:ext>
                </a:extLst>
              </a:tr>
            </a:tbl>
          </a:graphicData>
        </a:graphic>
      </p:graphicFrame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36429" y="332942"/>
            <a:ext cx="8268019" cy="1571265"/>
          </a:xfrm>
        </p:spPr>
        <p:txBody>
          <a:bodyPr>
            <a:normAutofit/>
          </a:bodyPr>
          <a:lstStyle/>
          <a:p>
            <a:pPr algn="ctr"/>
            <a:r>
              <a:rPr lang="es-MX" sz="2000" dirty="0" smtClean="0">
                <a:solidFill>
                  <a:schemeClr val="tx1"/>
                </a:solidFill>
              </a:rPr>
              <a:t>Sentido de Votación de los Regidores de las Administración 2018-2021.</a:t>
            </a:r>
            <a:br>
              <a:rPr lang="es-MX" sz="2000" dirty="0" smtClean="0">
                <a:solidFill>
                  <a:schemeClr val="tx1"/>
                </a:solidFill>
              </a:rPr>
            </a:br>
            <a:r>
              <a:rPr lang="es-MX" sz="2000" dirty="0" smtClean="0">
                <a:solidFill>
                  <a:schemeClr val="tx1"/>
                </a:solidFill>
              </a:rPr>
              <a:t/>
            </a:r>
            <a:br>
              <a:rPr lang="es-MX" sz="2000" dirty="0" smtClean="0">
                <a:solidFill>
                  <a:schemeClr val="tx1"/>
                </a:solidFill>
              </a:rPr>
            </a:br>
            <a:r>
              <a:rPr lang="es-MX" sz="2000" dirty="0" smtClean="0">
                <a:solidFill>
                  <a:schemeClr val="accent1">
                    <a:lumMod val="75000"/>
                  </a:schemeClr>
                </a:solidFill>
              </a:rPr>
              <a:t>Decima</a:t>
            </a:r>
            <a:r>
              <a:rPr lang="es-MX" sz="2000" dirty="0" smtClean="0"/>
              <a:t> Cuarta Sesión Ordinaria.</a:t>
            </a:r>
            <a:br>
              <a:rPr lang="es-MX" sz="2000" dirty="0" smtClean="0"/>
            </a:br>
            <a:r>
              <a:rPr lang="es-MX" sz="2000" dirty="0" smtClean="0"/>
              <a:t>27 de Agosto de 2019.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14445274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8736326"/>
              </p:ext>
            </p:extLst>
          </p:nvPr>
        </p:nvGraphicFramePr>
        <p:xfrm>
          <a:off x="336429" y="1904209"/>
          <a:ext cx="8268019" cy="43806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3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5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3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97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661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5567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Nombre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Cargo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Partido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Puntos de Acuerdo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Sentido de su Voto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9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Nancy Maldonado Gómez. 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Presidente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a</a:t>
                      </a:r>
                      <a:r>
                        <a:rPr lang="es-MX" sz="1400" baseline="0" dirty="0" smtClean="0"/>
                        <a:t> favor, 0</a:t>
                      </a:r>
                      <a:r>
                        <a:rPr lang="es-MX" sz="1400" dirty="0" smtClean="0"/>
                        <a:t> en contra.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9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Hugo Aristeo Landeros Zepeda.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a favor, 0 en contra.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3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Brenda Yanely Cárdenas Rodríguez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a favor,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9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Cesar Antonio Preciado Castañeda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Sindico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a favor,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789133"/>
                  </a:ext>
                </a:extLst>
              </a:tr>
              <a:tr h="2852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David Santana Flores.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a favor,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59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Yesenia Murillo Dueñas.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a favor,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80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Martha Arizon Virgen.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a favor,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59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Valentina Ruelas Vázquez.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a favor,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59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Clementina Fernández Martínez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MORENA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a favor,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30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Tomas Quezada Uribe.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a favor,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572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Rosendo Pérez Lepe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dirty="0" smtClean="0"/>
                        <a:t>PRD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a favor, 0 en contra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913956"/>
                  </a:ext>
                </a:extLst>
              </a:tr>
            </a:tbl>
          </a:graphicData>
        </a:graphic>
      </p:graphicFrame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36429" y="332942"/>
            <a:ext cx="8268019" cy="1571265"/>
          </a:xfrm>
        </p:spPr>
        <p:txBody>
          <a:bodyPr>
            <a:normAutofit/>
          </a:bodyPr>
          <a:lstStyle/>
          <a:p>
            <a:pPr algn="ctr"/>
            <a:r>
              <a:rPr lang="es-MX" sz="2000" dirty="0" smtClean="0">
                <a:solidFill>
                  <a:schemeClr val="tx1"/>
                </a:solidFill>
              </a:rPr>
              <a:t>Sentido de Votación de los Regidores de las Administración 2018-2021.</a:t>
            </a:r>
            <a:br>
              <a:rPr lang="es-MX" sz="2000" dirty="0" smtClean="0">
                <a:solidFill>
                  <a:schemeClr val="tx1"/>
                </a:solidFill>
              </a:rPr>
            </a:br>
            <a:r>
              <a:rPr lang="es-MX" sz="2000" dirty="0" smtClean="0">
                <a:solidFill>
                  <a:schemeClr val="tx1"/>
                </a:solidFill>
              </a:rPr>
              <a:t/>
            </a:r>
            <a:br>
              <a:rPr lang="es-MX" sz="2000" dirty="0" smtClean="0">
                <a:solidFill>
                  <a:schemeClr val="tx1"/>
                </a:solidFill>
              </a:rPr>
            </a:br>
            <a:r>
              <a:rPr lang="es-MX" sz="2000" dirty="0" smtClean="0">
                <a:solidFill>
                  <a:schemeClr val="accent1">
                    <a:lumMod val="75000"/>
                  </a:schemeClr>
                </a:solidFill>
              </a:rPr>
              <a:t>Decima</a:t>
            </a:r>
            <a:r>
              <a:rPr lang="es-MX" sz="2000" dirty="0" smtClean="0"/>
              <a:t> Quinta Sesión Ordinaria.</a:t>
            </a:r>
            <a:br>
              <a:rPr lang="es-MX" sz="2000" dirty="0" smtClean="0"/>
            </a:br>
            <a:r>
              <a:rPr lang="es-MX" sz="2000" dirty="0" smtClean="0"/>
              <a:t>28 de Agosto de 2019.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2388950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pPr algn="ctr"/>
            <a:r>
              <a:rPr lang="es-MX" dirty="0"/>
              <a:t>SESIONES CELEBRADAS.</a:t>
            </a:r>
            <a:br>
              <a:rPr lang="es-MX" dirty="0"/>
            </a:br>
            <a:r>
              <a:rPr lang="es-MX" dirty="0"/>
              <a:t>Administración 2018-2021.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844824"/>
            <a:ext cx="7787208" cy="4248471"/>
          </a:xfrm>
        </p:spPr>
        <p:txBody>
          <a:bodyPr>
            <a:normAutofit/>
          </a:bodyPr>
          <a:lstStyle/>
          <a:p>
            <a:endParaRPr lang="es-MX" dirty="0" smtClean="0"/>
          </a:p>
          <a:p>
            <a:r>
              <a:rPr lang="es-MX" dirty="0" smtClean="0"/>
              <a:t>JUNIO DEL 2019.    1 SESION EXTRAORDINARIA Y 1 SESION ORDINARIA.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(06 de Junio del 2019 y </a:t>
            </a:r>
            <a:r>
              <a:rPr lang="es-MX" sz="2000" dirty="0" smtClean="0"/>
              <a:t>18 de Junio  del 2019).</a:t>
            </a:r>
          </a:p>
          <a:p>
            <a:r>
              <a:rPr lang="es-MX" dirty="0" smtClean="0"/>
              <a:t>JULIO DEL 2019.  2 SESIONES ORDINARIAS.</a:t>
            </a:r>
          </a:p>
          <a:p>
            <a:pPr marL="0" indent="0">
              <a:buNone/>
            </a:pPr>
            <a:r>
              <a:rPr lang="es-MX" dirty="0" smtClean="0"/>
              <a:t>(10 de Julio de 2019 y 22 de Julio de 2019.)</a:t>
            </a:r>
          </a:p>
          <a:p>
            <a:r>
              <a:rPr lang="es-MX" dirty="0" smtClean="0"/>
              <a:t>AGOSTO DEL 2019.    1 SESION EXTRAORDINARIA Y DOS SESIONES ORDINARIAS.</a:t>
            </a:r>
          </a:p>
          <a:p>
            <a:pPr marL="0" indent="0">
              <a:buNone/>
            </a:pPr>
            <a:r>
              <a:rPr lang="es-MX" dirty="0" smtClean="0"/>
              <a:t>(02 de Agosto de 2019, 27 y 28 de Agosto de 2019)</a:t>
            </a:r>
          </a:p>
          <a:p>
            <a:endParaRPr lang="es-MX" dirty="0" smtClean="0"/>
          </a:p>
          <a:p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7302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Asistencia de Regidores.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 fontScale="92500"/>
          </a:bodyPr>
          <a:lstStyle/>
          <a:p>
            <a:r>
              <a:rPr lang="es-MX" sz="2400" dirty="0" smtClean="0"/>
              <a:t>Primera Sesión Ordinaria de fecha 01 de Octubre del 2018.</a:t>
            </a:r>
          </a:p>
          <a:p>
            <a:pPr marL="0" indent="0" algn="just">
              <a:buNone/>
            </a:pPr>
            <a:r>
              <a:rPr lang="es-MX" sz="2400" dirty="0"/>
              <a:t> </a:t>
            </a:r>
            <a:r>
              <a:rPr lang="es-MX" sz="2400" dirty="0" smtClean="0"/>
              <a:t>Asistencia de 11 once regidores de 11 once regidores que Integran el Ayuntamiento del Atengo administración 2018-2021.</a:t>
            </a:r>
          </a:p>
          <a:p>
            <a:pPr marL="0" indent="0">
              <a:buNone/>
            </a:pPr>
            <a:endParaRPr lang="es-MX" sz="2400" dirty="0" smtClean="0"/>
          </a:p>
          <a:p>
            <a:pPr lvl="0"/>
            <a:r>
              <a:rPr lang="es-MX" sz="2400" dirty="0" smtClean="0">
                <a:solidFill>
                  <a:prstClr val="black"/>
                </a:solidFill>
              </a:rPr>
              <a:t>Segunda </a:t>
            </a:r>
            <a:r>
              <a:rPr lang="es-MX" sz="2400" dirty="0">
                <a:solidFill>
                  <a:prstClr val="black"/>
                </a:solidFill>
              </a:rPr>
              <a:t>Sesión </a:t>
            </a:r>
            <a:r>
              <a:rPr lang="es-MX" sz="2400" dirty="0" smtClean="0">
                <a:solidFill>
                  <a:prstClr val="black"/>
                </a:solidFill>
              </a:rPr>
              <a:t>Ordinaria </a:t>
            </a:r>
            <a:r>
              <a:rPr lang="es-MX" sz="2400" dirty="0">
                <a:solidFill>
                  <a:prstClr val="black"/>
                </a:solidFill>
              </a:rPr>
              <a:t>de fecha </a:t>
            </a:r>
            <a:r>
              <a:rPr lang="es-MX" sz="2400" dirty="0" smtClean="0">
                <a:solidFill>
                  <a:prstClr val="black"/>
                </a:solidFill>
              </a:rPr>
              <a:t>17 de </a:t>
            </a:r>
            <a:r>
              <a:rPr lang="es-MX" sz="2400" dirty="0">
                <a:solidFill>
                  <a:prstClr val="black"/>
                </a:solidFill>
              </a:rPr>
              <a:t>Octubre del 2018.</a:t>
            </a:r>
          </a:p>
          <a:p>
            <a:pPr marL="0" lvl="0" indent="0" algn="just">
              <a:buNone/>
            </a:pPr>
            <a:r>
              <a:rPr lang="es-MX" sz="2400" dirty="0">
                <a:solidFill>
                  <a:prstClr val="black"/>
                </a:solidFill>
              </a:rPr>
              <a:t> Asistencia de 11 once regidores de 11 </a:t>
            </a:r>
            <a:r>
              <a:rPr lang="es-MX" sz="2400" dirty="0" smtClean="0">
                <a:solidFill>
                  <a:prstClr val="black"/>
                </a:solidFill>
              </a:rPr>
              <a:t>once regidores </a:t>
            </a:r>
            <a:r>
              <a:rPr lang="es-MX" sz="2400" dirty="0">
                <a:solidFill>
                  <a:prstClr val="black"/>
                </a:solidFill>
              </a:rPr>
              <a:t>que Integran el Ayuntamiento del Atengo administración 2018-2021</a:t>
            </a:r>
            <a:r>
              <a:rPr lang="es-MX" sz="2400" dirty="0" smtClean="0">
                <a:solidFill>
                  <a:prstClr val="black"/>
                </a:solidFill>
              </a:rPr>
              <a:t>.</a:t>
            </a:r>
          </a:p>
          <a:p>
            <a:pPr marL="0" lvl="0" indent="0">
              <a:buNone/>
            </a:pPr>
            <a:endParaRPr lang="es-MX" sz="2400" dirty="0" smtClean="0">
              <a:solidFill>
                <a:prstClr val="black"/>
              </a:solidFill>
            </a:endParaRPr>
          </a:p>
          <a:p>
            <a:r>
              <a:rPr lang="es-MX" sz="2400" dirty="0" smtClean="0"/>
              <a:t>Tercera Sesión Solemne de fecha 09 de Noviembre del 2018.</a:t>
            </a:r>
          </a:p>
          <a:p>
            <a:pPr marL="0" indent="0" algn="just">
              <a:buNone/>
            </a:pPr>
            <a:r>
              <a:rPr lang="es-MX" sz="2400" dirty="0" smtClean="0"/>
              <a:t> Asistencia de 11 once regidores de 11 once regidores que Integran el Ayuntamiento del Atengo administración 2018-2021.</a:t>
            </a:r>
          </a:p>
          <a:p>
            <a:pPr marL="0" lvl="0" indent="0">
              <a:buNone/>
            </a:pPr>
            <a:endParaRPr lang="es-MX" sz="24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s-MX" sz="2400" dirty="0" smtClean="0"/>
          </a:p>
          <a:p>
            <a:pPr marL="0" indent="0">
              <a:buNone/>
            </a:pP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160916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Asistencia de Regidores</a:t>
            </a:r>
            <a:endParaRPr lang="es-MX" dirty="0"/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392488"/>
          </a:xfrm>
        </p:spPr>
        <p:txBody>
          <a:bodyPr>
            <a:normAutofit fontScale="92500"/>
          </a:bodyPr>
          <a:lstStyle/>
          <a:p>
            <a:r>
              <a:rPr lang="es-MX" sz="2400" dirty="0" smtClean="0"/>
              <a:t>Cuarta Sesión Ordinaria 28 de Noviembre del 2018.</a:t>
            </a:r>
          </a:p>
          <a:p>
            <a:pPr marL="0" indent="0" algn="just">
              <a:buNone/>
            </a:pPr>
            <a:r>
              <a:rPr lang="es-MX" sz="2400" dirty="0" smtClean="0"/>
              <a:t> Asistencia de 11 once regidores de 11 once regidores que Integran el Ayuntamiento de Atengo administración 2018-2021.</a:t>
            </a:r>
            <a:endParaRPr lang="es-MX" sz="2400" dirty="0"/>
          </a:p>
          <a:p>
            <a:r>
              <a:rPr lang="es-MX" sz="2400" dirty="0" smtClean="0"/>
              <a:t>Quinta Sesión Ordinaria de fecha 11 de Diciembre del 2018.</a:t>
            </a:r>
          </a:p>
          <a:p>
            <a:pPr marL="0" indent="0" algn="just">
              <a:buNone/>
            </a:pPr>
            <a:r>
              <a:rPr lang="es-MX" sz="2400" dirty="0" smtClean="0"/>
              <a:t>Asistencia de 11 once regidores de 11 once regidores que integran el Ayuntamiento de Atengo administración 2018-2021.</a:t>
            </a:r>
          </a:p>
          <a:p>
            <a:r>
              <a:rPr lang="es-MX" sz="2400" dirty="0" smtClean="0"/>
              <a:t>Sexta Sesión Ordinaria 28 de Enero del 2019.</a:t>
            </a:r>
          </a:p>
          <a:p>
            <a:pPr marL="0" indent="0" algn="just">
              <a:buNone/>
            </a:pPr>
            <a:r>
              <a:rPr lang="es-MX" sz="2400" dirty="0" smtClean="0"/>
              <a:t>Asistencia de 11 once regidores de 11 once regidores que Integran el Ayuntamiento de Atengo administración 2018-2021.</a:t>
            </a:r>
            <a:endParaRPr lang="es-MX" sz="2400" dirty="0"/>
          </a:p>
          <a:p>
            <a:pPr marL="0" indent="0">
              <a:buNone/>
            </a:pPr>
            <a:endParaRPr lang="es-MX" sz="2400" dirty="0" smtClean="0"/>
          </a:p>
          <a:p>
            <a:pPr marL="0" lvl="0" indent="0">
              <a:buNone/>
            </a:pPr>
            <a:endParaRPr lang="es-MX" sz="24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s-MX" sz="2400" dirty="0" smtClean="0"/>
          </a:p>
          <a:p>
            <a:pPr marL="0" indent="0">
              <a:buNone/>
            </a:pP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874200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6347713" cy="1320800"/>
          </a:xfrm>
        </p:spPr>
        <p:txBody>
          <a:bodyPr/>
          <a:lstStyle/>
          <a:p>
            <a:r>
              <a:rPr lang="es-MX" dirty="0" smtClean="0"/>
              <a:t>Asistencia de Regidores</a:t>
            </a:r>
            <a:endParaRPr lang="es-MX" dirty="0"/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 fontScale="92500"/>
          </a:bodyPr>
          <a:lstStyle/>
          <a:p>
            <a:r>
              <a:rPr lang="es-MX" sz="2400" dirty="0" smtClean="0"/>
              <a:t>Primera Sesión Extraordinaria 08 de Febrero del 2019.</a:t>
            </a:r>
          </a:p>
          <a:p>
            <a:pPr marL="0" indent="0" algn="just">
              <a:buNone/>
            </a:pPr>
            <a:r>
              <a:rPr lang="es-MX" sz="2400" dirty="0" smtClean="0"/>
              <a:t> Asistencia de 11 once regidores de 11 once regidores que Integran el Ayuntamiento de Atengo administración 2018-2021.</a:t>
            </a:r>
            <a:endParaRPr lang="es-MX" sz="2400" dirty="0"/>
          </a:p>
          <a:p>
            <a:r>
              <a:rPr lang="es-MX" sz="2400" dirty="0" smtClean="0"/>
              <a:t>Séptima Sesión Ordinaria de fecha 28 de Febrero de 2019.</a:t>
            </a:r>
          </a:p>
          <a:p>
            <a:pPr marL="0" indent="0" algn="just">
              <a:buNone/>
            </a:pPr>
            <a:r>
              <a:rPr lang="es-MX" sz="2400" dirty="0" smtClean="0"/>
              <a:t>Asistencia de 10 diez  regidores de 11 once regidores que integran el Ayuntamiento de Atengo administración 2018-2021.</a:t>
            </a:r>
          </a:p>
          <a:p>
            <a:r>
              <a:rPr lang="es-MX" sz="2400" dirty="0" smtClean="0"/>
              <a:t>Octava Sesión Ordinaria 22 de Marzo del 2019.</a:t>
            </a:r>
          </a:p>
          <a:p>
            <a:pPr marL="0" indent="0" algn="just">
              <a:buNone/>
            </a:pPr>
            <a:r>
              <a:rPr lang="es-MX" sz="2400" dirty="0" smtClean="0"/>
              <a:t>Asistencia de 10 diez regidores de 11 once regidores que Integran el Ayuntamiento de Atengo administración 2018-2021.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MX" sz="2400" dirty="0" smtClean="0"/>
              <a:t>Novena Sesión Ordinaria 05 de Abril de 2019.</a:t>
            </a:r>
          </a:p>
          <a:p>
            <a:pPr marL="0" indent="0" algn="just">
              <a:buNone/>
            </a:pPr>
            <a:r>
              <a:rPr lang="es-MX" sz="2400" dirty="0" smtClean="0"/>
              <a:t>Asistencia de 09 nueve regidores de 11 once regidores que Integran el Ayuntamiento de Atengo administración 2018-2021.</a:t>
            </a:r>
          </a:p>
          <a:p>
            <a:pPr marL="0" indent="0" algn="just">
              <a:buNone/>
            </a:pPr>
            <a:endParaRPr lang="es-MX" sz="2400" dirty="0" smtClean="0"/>
          </a:p>
          <a:p>
            <a:pPr marL="0" indent="0" algn="just">
              <a:buNone/>
            </a:pPr>
            <a:endParaRPr lang="es-MX" sz="2400" dirty="0"/>
          </a:p>
          <a:p>
            <a:pPr marL="0" indent="0">
              <a:buNone/>
            </a:pPr>
            <a:endParaRPr lang="es-MX" sz="2400" dirty="0" smtClean="0"/>
          </a:p>
          <a:p>
            <a:pPr marL="0" lvl="0" indent="0">
              <a:buNone/>
            </a:pPr>
            <a:endParaRPr lang="es-MX" sz="24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s-MX" sz="2400" dirty="0" smtClean="0"/>
          </a:p>
          <a:p>
            <a:pPr marL="0" indent="0">
              <a:buNone/>
            </a:pP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978900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Asistencia de Regidores</a:t>
            </a:r>
            <a:endParaRPr lang="es-MX" dirty="0"/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s-MX" sz="2400" dirty="0" smtClean="0"/>
              <a:t>Decima Sesión Ordinaria 17 de Mayo de 2019.</a:t>
            </a:r>
          </a:p>
          <a:p>
            <a:pPr marL="0" indent="0" algn="just">
              <a:buNone/>
            </a:pPr>
            <a:r>
              <a:rPr lang="es-MX" sz="2400" dirty="0" smtClean="0"/>
              <a:t>Asistencia de 10 diez regidores de 11 once regidores que Integran el Ayuntamiento de Atengo administración 2018-2021.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MX" sz="2400" dirty="0" smtClean="0"/>
              <a:t>Segunda Sesión Extraordinaria 06 de Junio de 2019.</a:t>
            </a:r>
          </a:p>
          <a:p>
            <a:pPr marL="0" indent="0" algn="just">
              <a:buNone/>
            </a:pPr>
            <a:r>
              <a:rPr lang="es-MX" sz="2400" dirty="0" smtClean="0"/>
              <a:t>Asistencia de 9 nueve regidores de 11 once que integran el Ayuntamiento de Atengo administración 2018-2021.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MX" sz="2400" dirty="0" smtClean="0"/>
              <a:t>Decima Primera Sesión Ordinaria 18 de Junio de 2019.</a:t>
            </a:r>
          </a:p>
          <a:p>
            <a:pPr marL="0" indent="0" algn="just">
              <a:buNone/>
            </a:pPr>
            <a:r>
              <a:rPr lang="es-MX" sz="2400" dirty="0" smtClean="0"/>
              <a:t>Asistencia de 11 once regidores de 11 once regidores que Integran el Ayuntamiento de Atengo administración 2018-2021.</a:t>
            </a:r>
          </a:p>
          <a:p>
            <a:pPr marL="0" indent="0" algn="just">
              <a:buNone/>
            </a:pPr>
            <a:endParaRPr lang="es-MX" sz="2400" dirty="0" smtClean="0"/>
          </a:p>
          <a:p>
            <a:pPr marL="0" indent="0" algn="just">
              <a:buNone/>
            </a:pPr>
            <a:endParaRPr lang="es-MX" sz="2400" dirty="0"/>
          </a:p>
          <a:p>
            <a:pPr marL="0" indent="0">
              <a:buNone/>
            </a:pPr>
            <a:endParaRPr lang="es-MX" sz="2400" dirty="0" smtClean="0"/>
          </a:p>
          <a:p>
            <a:pPr marL="0" lvl="0" indent="0">
              <a:buNone/>
            </a:pPr>
            <a:endParaRPr lang="es-MX" sz="24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s-MX" sz="2400" dirty="0" smtClean="0"/>
          </a:p>
          <a:p>
            <a:pPr marL="0" indent="0">
              <a:buNone/>
            </a:pP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526789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Asistencia de Regidores</a:t>
            </a:r>
            <a:endParaRPr lang="es-MX" dirty="0"/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s-MX" sz="2400" dirty="0" smtClean="0"/>
              <a:t>Decima Segunda Sesión Ordinaria 10 de Julio de 2019.</a:t>
            </a:r>
          </a:p>
          <a:p>
            <a:pPr marL="0" indent="0" algn="just">
              <a:buNone/>
            </a:pPr>
            <a:r>
              <a:rPr lang="es-MX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Asistencia de 10 diez regidores de 11 once regidores que Integran el Ayuntamiento de Atengo administración 2018-2021.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MX" sz="2400" dirty="0" smtClean="0"/>
              <a:t>Decima Tercera Sesión Ordinaria 22 de Julio de 2019.</a:t>
            </a:r>
          </a:p>
          <a:p>
            <a:pPr marL="0" indent="0" algn="just">
              <a:buNone/>
            </a:pPr>
            <a:r>
              <a:rPr lang="es-MX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Asistencia de 8 ocho regidores de 11 once que integran el Ayuntamiento de Atengo administración 2018-2021</a:t>
            </a:r>
            <a:r>
              <a:rPr lang="es-MX" sz="2400" dirty="0" smtClean="0"/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MX" sz="2400" dirty="0" smtClean="0"/>
              <a:t>Tercera Sesión Extraordinaria  02 de Agosto de 2019.</a:t>
            </a:r>
          </a:p>
          <a:p>
            <a:pPr marL="0" indent="0" algn="just">
              <a:buNone/>
            </a:pPr>
            <a:r>
              <a:rPr lang="es-MX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Asistencia de 11 once regidores de 11 once regidores que Integran el Ayuntamiento de Atengo administración 2018-2021.</a:t>
            </a:r>
          </a:p>
          <a:p>
            <a:pPr marL="0" indent="0" algn="just">
              <a:buNone/>
            </a:pPr>
            <a:endParaRPr lang="es-MX" sz="2400" dirty="0" smtClean="0"/>
          </a:p>
          <a:p>
            <a:pPr marL="0" indent="0" algn="just">
              <a:buNone/>
            </a:pPr>
            <a:endParaRPr lang="es-MX" sz="2400" dirty="0"/>
          </a:p>
          <a:p>
            <a:pPr marL="0" indent="0">
              <a:buNone/>
            </a:pPr>
            <a:endParaRPr lang="es-MX" sz="2400" dirty="0" smtClean="0"/>
          </a:p>
          <a:p>
            <a:pPr marL="0" lvl="0" indent="0">
              <a:buNone/>
            </a:pPr>
            <a:endParaRPr lang="es-MX" sz="24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s-MX" sz="2400" dirty="0" smtClean="0"/>
          </a:p>
          <a:p>
            <a:pPr marL="0" indent="0">
              <a:buNone/>
            </a:pP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315130201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856</TotalTime>
  <Words>3733</Words>
  <Application>Microsoft Office PowerPoint</Application>
  <PresentationFormat>Presentación en pantalla (4:3)</PresentationFormat>
  <Paragraphs>1171</Paragraphs>
  <Slides>31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31</vt:i4>
      </vt:variant>
    </vt:vector>
  </HeadingPairs>
  <TitlesOfParts>
    <vt:vector size="36" baseType="lpstr">
      <vt:lpstr>Arial</vt:lpstr>
      <vt:lpstr>Trebuchet MS</vt:lpstr>
      <vt:lpstr>Wingdings</vt:lpstr>
      <vt:lpstr>Wingdings 3</vt:lpstr>
      <vt:lpstr>Faceta</vt:lpstr>
      <vt:lpstr>Estadística de Asistencia a sesiones de Ayuntamiento administración 2018-2021.</vt:lpstr>
      <vt:lpstr>SESIONES CELEBRADAS. Administración 2018-2021.</vt:lpstr>
      <vt:lpstr>SESIONES CELEBRADAS. Administración 2018-2021.</vt:lpstr>
      <vt:lpstr>SESIONES CELEBRADAS. Administración 2018-2021.</vt:lpstr>
      <vt:lpstr>Asistencia de Regidores.</vt:lpstr>
      <vt:lpstr>Asistencia de Regidores</vt:lpstr>
      <vt:lpstr>Asistencia de Regidores</vt:lpstr>
      <vt:lpstr>Asistencia de Regidores</vt:lpstr>
      <vt:lpstr>Asistencia de Regidores</vt:lpstr>
      <vt:lpstr>Asistencia de Regidores</vt:lpstr>
      <vt:lpstr>ASISTENCIA A SESIONES DE AYUNTAMIENTO. 2018-2021.</vt:lpstr>
      <vt:lpstr>ASISTENCIA A SESIONES DE AYUNTAMIENTO. 2018-2021.</vt:lpstr>
      <vt:lpstr>ASISTENCIA A SESIONES DE AYUNTAMIENTO. 2018-2021.</vt:lpstr>
      <vt:lpstr>Sentido de Votación de los Regidores de las Administración 2018-2021.  Primera Sesión Ordinaria. 01 de Octubre de 2018</vt:lpstr>
      <vt:lpstr>Sentido de Votación de los Regidores de las Administración 2018-2021.  Segunda Sesión Ordinaria. 17 de Octubre de 2018</vt:lpstr>
      <vt:lpstr>Sentido de Votación de los Regidores de las Administración 2018-2021. Tercera Sesión Ordinaria. 09 de Noviembre de 2018</vt:lpstr>
      <vt:lpstr>Sentido de Votación de los Regidores de las Administración 2018-2021.  Cuarta Sesión Ordinaria. 28 de Noviembre de 2018</vt:lpstr>
      <vt:lpstr>Sentido de Votación de los Regidores de las Administración 2018-2021.  Quinta Sesión Ordinaria. 11 de Diciembre de 2018</vt:lpstr>
      <vt:lpstr>Sentido de Votación de los Regidores de las Administración 2018-2021.  Sexta Sesión Ordinaria. 28 de Enero de 2019.</vt:lpstr>
      <vt:lpstr>Sentido de Votación de los Regidores de las Administración 2018-2021.  Primera Sesión Extraordinaria. 08 de Febrero de 2019.</vt:lpstr>
      <vt:lpstr>Sentido de Votación de los Regidores de las Administración 2018-2021.  Séptima Sesión Ordinaria. 28 de Febrero de 2019.</vt:lpstr>
      <vt:lpstr>Sentido de Votación de los Regidores de las Administración 2018-2021.  Octava Sesión Ordinaria. 22 de Marzo de 2019.</vt:lpstr>
      <vt:lpstr>Sentido de Votación de los Regidores de las Administración 2018-2021.  Novena Sesión Ordinaria. 05 de Abril de 2019.</vt:lpstr>
      <vt:lpstr>Sentido de Votación de los Regidores de las Administración 2018-2021.  Decima Sesión Ordinaria. 17 de Mayo de 2019.</vt:lpstr>
      <vt:lpstr>Sentido de Votación de los Regidores de las Administración 2018-2021.  Segunda Sesión Extraordinaria. 06 de Junio de 2019.</vt:lpstr>
      <vt:lpstr>Sentido de Votación de los Regidores de las Administración 2018-2021.  Decima Primera Sesión Ordinaria. 18 de Junio de 2019.</vt:lpstr>
      <vt:lpstr>Sentido de Votación de los Regidores de las Administración 2018-2021.  Decima Segunda Sesión Ordinaria. 10 de Julio de 2019.</vt:lpstr>
      <vt:lpstr>Sentido de Votación de los Regidores de las Administración 2018-2021.  Decima Tercera Sesión Ordinaria. 22 de Julio de 2019.</vt:lpstr>
      <vt:lpstr>Sentido de Votación de los Regidores de las Administración 2018-2021.  Tercera Sesión Extraordinaria. 02 de Agosto de 2019.</vt:lpstr>
      <vt:lpstr>Sentido de Votación de los Regidores de las Administración 2018-2021.  Decima Cuarta Sesión Ordinaria. 27 de Agosto de 2019.</vt:lpstr>
      <vt:lpstr>Sentido de Votación de los Regidores de las Administración 2018-2021.  Decima Quinta Sesión Ordinaria. 28 de Agosto de 2019.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Estadística de Asistencia a sesiones de Ayuntamiento administración 2018-2021.</dc:title>
  <dc:creator>Usuario</dc:creator>
  <cp:lastModifiedBy>SECRETARIO GENERA</cp:lastModifiedBy>
  <cp:revision>40</cp:revision>
  <cp:lastPrinted>2019-04-09T23:14:01Z</cp:lastPrinted>
  <dcterms:created xsi:type="dcterms:W3CDTF">2018-11-23T18:02:06Z</dcterms:created>
  <dcterms:modified xsi:type="dcterms:W3CDTF">2019-09-17T17:23:56Z</dcterms:modified>
</cp:coreProperties>
</file>