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9" r:id="rId3"/>
    <p:sldId id="318" r:id="rId4"/>
    <p:sldId id="260" r:id="rId5"/>
    <p:sldId id="317" r:id="rId6"/>
    <p:sldId id="322" r:id="rId7"/>
    <p:sldId id="331" r:id="rId8"/>
    <p:sldId id="309" r:id="rId9"/>
    <p:sldId id="323" r:id="rId10"/>
    <p:sldId id="330" r:id="rId11"/>
    <p:sldId id="314" r:id="rId12"/>
    <p:sldId id="315" r:id="rId13"/>
    <p:sldId id="316" r:id="rId14"/>
    <p:sldId id="321" r:id="rId15"/>
    <p:sldId id="320" r:id="rId16"/>
    <p:sldId id="324" r:id="rId17"/>
    <p:sldId id="325" r:id="rId18"/>
    <p:sldId id="326" r:id="rId19"/>
    <p:sldId id="327" r:id="rId20"/>
    <p:sldId id="328" r:id="rId21"/>
    <p:sldId id="329" r:id="rId22"/>
    <p:sldId id="332" r:id="rId23"/>
    <p:sldId id="333" r:id="rId24"/>
    <p:sldId id="334" r:id="rId25"/>
    <p:sldId id="335" r:id="rId2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AÑO </a:t>
            </a:r>
            <a:r>
              <a:rPr lang="es-MX" dirty="0" smtClean="0"/>
              <a:t>2021</a:t>
            </a:r>
            <a:endParaRPr lang="es-MX" dirty="0"/>
          </a:p>
        </c:rich>
      </c:tx>
      <c:layout>
        <c:manualLayout>
          <c:xMode val="edge"/>
          <c:yMode val="edge"/>
          <c:x val="0.420612585978078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5.0390340872780104E-2"/>
          <c:y val="8.862799412882022E-2"/>
          <c:w val="0.94258663196290315"/>
          <c:h val="0.58594062420074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REGIDORES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Hoja1!$A$2:$A$7</c:f>
              <c:strCache>
                <c:ptCount val="5"/>
                <c:pt idx="0">
                  <c:v>SESIÓN 33</c:v>
                </c:pt>
                <c:pt idx="1">
                  <c:v>SESIÓN 34</c:v>
                </c:pt>
                <c:pt idx="2">
                  <c:v>SESIÓN 10 EXTRA.</c:v>
                </c:pt>
                <c:pt idx="3">
                  <c:v>SESIÓN 35</c:v>
                </c:pt>
                <c:pt idx="4">
                  <c:v>SESIÓN 36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F-44D5-986F-6D9597C6C6B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ASISTENCIA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Hoja1!$A$2:$A$7</c:f>
              <c:strCache>
                <c:ptCount val="5"/>
                <c:pt idx="0">
                  <c:v>SESIÓN 33</c:v>
                </c:pt>
                <c:pt idx="1">
                  <c:v>SESIÓN 34</c:v>
                </c:pt>
                <c:pt idx="2">
                  <c:v>SESIÓN 10 EXTRA.</c:v>
                </c:pt>
                <c:pt idx="3">
                  <c:v>SESIÓN 35</c:v>
                </c:pt>
                <c:pt idx="4">
                  <c:v>SESIÓN 36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11</c:v>
                </c:pt>
                <c:pt idx="1">
                  <c:v>10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7F-44D5-986F-6D9597C6C6B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INASISTENCIA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Hoja1!$A$2:$A$7</c:f>
              <c:strCache>
                <c:ptCount val="5"/>
                <c:pt idx="0">
                  <c:v>SESIÓN 33</c:v>
                </c:pt>
                <c:pt idx="1">
                  <c:v>SESIÓN 34</c:v>
                </c:pt>
                <c:pt idx="2">
                  <c:v>SESIÓN 10 EXTRA.</c:v>
                </c:pt>
                <c:pt idx="3">
                  <c:v>SESIÓN 35</c:v>
                </c:pt>
                <c:pt idx="4">
                  <c:v>SESIÓN 36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7F-44D5-986F-6D9597C6C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224448"/>
        <c:axId val="21242624"/>
      </c:barChart>
      <c:catAx>
        <c:axId val="2122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42624"/>
        <c:crosses val="autoZero"/>
        <c:auto val="1"/>
        <c:lblAlgn val="ctr"/>
        <c:lblOffset val="100"/>
        <c:noMultiLvlLbl val="0"/>
      </c:catAx>
      <c:valAx>
        <c:axId val="2124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24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AÑO </a:t>
            </a:r>
            <a:r>
              <a:rPr lang="es-MX" dirty="0" smtClean="0"/>
              <a:t>2021</a:t>
            </a:r>
            <a:endParaRPr lang="es-MX" dirty="0"/>
          </a:p>
        </c:rich>
      </c:tx>
      <c:layout>
        <c:manualLayout>
          <c:xMode val="edge"/>
          <c:yMode val="edge"/>
          <c:x val="0.420612585978078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5.0390340872780104E-2"/>
          <c:y val="8.862799412882022E-2"/>
          <c:w val="0.94258663196290315"/>
          <c:h val="0.58594062420074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REGIDORES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Hoja1!$A$2:$A$8</c:f>
              <c:strCache>
                <c:ptCount val="6"/>
                <c:pt idx="0">
                  <c:v>SESIÓN 11 EXTRA.</c:v>
                </c:pt>
                <c:pt idx="1">
                  <c:v>SESIÓN 12 EXTRA.</c:v>
                </c:pt>
                <c:pt idx="2">
                  <c:v>SESIÓN 37.</c:v>
                </c:pt>
                <c:pt idx="3">
                  <c:v>SESIÓN 38.</c:v>
                </c:pt>
                <c:pt idx="4">
                  <c:v>SESION 39</c:v>
                </c:pt>
                <c:pt idx="5">
                  <c:v>SESION 40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F-44D5-986F-6D9597C6C6B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ASISTENCIA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Hoja1!$A$2:$A$8</c:f>
              <c:strCache>
                <c:ptCount val="6"/>
                <c:pt idx="0">
                  <c:v>SESIÓN 11 EXTRA.</c:v>
                </c:pt>
                <c:pt idx="1">
                  <c:v>SESIÓN 12 EXTRA.</c:v>
                </c:pt>
                <c:pt idx="2">
                  <c:v>SESIÓN 37.</c:v>
                </c:pt>
                <c:pt idx="3">
                  <c:v>SESIÓN 38.</c:v>
                </c:pt>
                <c:pt idx="4">
                  <c:v>SESION 39</c:v>
                </c:pt>
                <c:pt idx="5">
                  <c:v>SESION 40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7F-44D5-986F-6D9597C6C6B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INASISTENCIA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Hoja1!$A$2:$A$8</c:f>
              <c:strCache>
                <c:ptCount val="6"/>
                <c:pt idx="0">
                  <c:v>SESIÓN 11 EXTRA.</c:v>
                </c:pt>
                <c:pt idx="1">
                  <c:v>SESIÓN 12 EXTRA.</c:v>
                </c:pt>
                <c:pt idx="2">
                  <c:v>SESIÓN 37.</c:v>
                </c:pt>
                <c:pt idx="3">
                  <c:v>SESIÓN 38.</c:v>
                </c:pt>
                <c:pt idx="4">
                  <c:v>SESION 39</c:v>
                </c:pt>
                <c:pt idx="5">
                  <c:v>SESION 40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7F-44D5-986F-6D9597C6C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224448"/>
        <c:axId val="21242624"/>
      </c:barChart>
      <c:catAx>
        <c:axId val="2122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42624"/>
        <c:crosses val="autoZero"/>
        <c:auto val="1"/>
        <c:lblAlgn val="ctr"/>
        <c:lblOffset val="100"/>
        <c:noMultiLvlLbl val="0"/>
      </c:catAx>
      <c:valAx>
        <c:axId val="2124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24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AÑO </a:t>
            </a:r>
            <a:r>
              <a:rPr lang="es-MX" dirty="0" smtClean="0"/>
              <a:t>2021</a:t>
            </a:r>
            <a:endParaRPr lang="es-MX" dirty="0"/>
          </a:p>
        </c:rich>
      </c:tx>
      <c:layout>
        <c:manualLayout>
          <c:xMode val="edge"/>
          <c:yMode val="edge"/>
          <c:x val="0.420612585978078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5.0390340872780104E-2"/>
          <c:y val="8.862799412882022E-2"/>
          <c:w val="0.78164305030372172"/>
          <c:h val="0.74990564041593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REGIDORES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Hoja1!$A$2:$A$8</c:f>
              <c:strCache>
                <c:ptCount val="4"/>
                <c:pt idx="0">
                  <c:v>SESIÓN 41</c:v>
                </c:pt>
                <c:pt idx="1">
                  <c:v>SESIÓN 2 SOLEMNE.</c:v>
                </c:pt>
                <c:pt idx="2">
                  <c:v>SESIÓN 42</c:v>
                </c:pt>
                <c:pt idx="3">
                  <c:v>SESIÓN 43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F-44D5-986F-6D9597C6C6B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ASISTENCIA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Hoja1!$A$2:$A$8</c:f>
              <c:strCache>
                <c:ptCount val="4"/>
                <c:pt idx="0">
                  <c:v>SESIÓN 41</c:v>
                </c:pt>
                <c:pt idx="1">
                  <c:v>SESIÓN 2 SOLEMNE.</c:v>
                </c:pt>
                <c:pt idx="2">
                  <c:v>SESIÓN 42</c:v>
                </c:pt>
                <c:pt idx="3">
                  <c:v>SESIÓN 43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7F-44D5-986F-6D9597C6C6B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INASISTENCIA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Hoja1!$A$2:$A$8</c:f>
              <c:strCache>
                <c:ptCount val="4"/>
                <c:pt idx="0">
                  <c:v>SESIÓN 41</c:v>
                </c:pt>
                <c:pt idx="1">
                  <c:v>SESIÓN 2 SOLEMNE.</c:v>
                </c:pt>
                <c:pt idx="2">
                  <c:v>SESIÓN 42</c:v>
                </c:pt>
                <c:pt idx="3">
                  <c:v>SESIÓN 43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7F-44D5-986F-6D9597C6C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224448"/>
        <c:axId val="21242624"/>
      </c:barChart>
      <c:catAx>
        <c:axId val="2122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42624"/>
        <c:crosses val="autoZero"/>
        <c:auto val="1"/>
        <c:lblAlgn val="ctr"/>
        <c:lblOffset val="100"/>
        <c:noMultiLvlLbl val="0"/>
      </c:catAx>
      <c:valAx>
        <c:axId val="2124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24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75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26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88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10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2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74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84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066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53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01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679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6FDA314-A0F0-41D4-9135-3E3A7EBE1E62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4FBAA40-A3F6-4FC9-AB05-B69E786ED5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78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9036885" cy="137070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Estadística de Asistencia a sesiones de Ayuntamiento administración </a:t>
            </a:r>
            <a:r>
              <a:rPr lang="es-MX" sz="4800" dirty="0" smtClean="0">
                <a:solidFill>
                  <a:schemeClr val="tx1"/>
                </a:solidFill>
              </a:rPr>
              <a:t>2018-2021</a:t>
            </a:r>
            <a:endParaRPr lang="es-MX" sz="4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1255341" y="2141175"/>
            <a:ext cx="4178808" cy="4455568"/>
          </a:xfrm>
        </p:spPr>
        <p:txBody>
          <a:bodyPr>
            <a:normAutofit fontScale="92500" lnSpcReduction="20000"/>
          </a:bodyPr>
          <a:lstStyle/>
          <a:p>
            <a:endParaRPr lang="es-MX" dirty="0"/>
          </a:p>
          <a:p>
            <a:pPr lvl="0"/>
            <a:r>
              <a:rPr lang="es-MX" sz="1600" b="1" dirty="0">
                <a:solidFill>
                  <a:schemeClr val="tx1"/>
                </a:solidFill>
              </a:rPr>
              <a:t>Regidor 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CP. Nancy Maldonado Gómez.   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C. Hugo Aristeo Landeros Zepeda.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C. Brenda Yanely Cárdenas Rodríguez.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C. David Santana Flores.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C. Yesenia Murillo Dueñas.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C. Cesar Antonio Preciado Castañeda.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C. Martha Arizon Virgen.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C. Valentina Ruelas Vázquez.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LIC. Tomas Quezada Uribe.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CD.  Rosendo Pérez Lepe.</a:t>
            </a:r>
          </a:p>
          <a:p>
            <a:pPr lvl="0"/>
            <a:r>
              <a:rPr lang="es-MX" sz="1800" b="1" dirty="0">
                <a:solidFill>
                  <a:schemeClr val="tx1"/>
                </a:solidFill>
              </a:rPr>
              <a:t>LA. Clementina Fernández Martínez.</a:t>
            </a: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047524" y="2442754"/>
            <a:ext cx="2228488" cy="4153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500" b="1" dirty="0" smtClean="0">
                <a:solidFill>
                  <a:schemeClr val="tx1"/>
                </a:solidFill>
              </a:rPr>
              <a:t>Partido  Político 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PRD.</a:t>
            </a:r>
          </a:p>
          <a:p>
            <a:pPr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MORENA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66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37802" y="200139"/>
            <a:ext cx="6979921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tx1"/>
                </a:solidFill>
              </a:rPr>
              <a:t>ASISTENCIA A SESIONES DE AYUNTAMIENTO. 2018-2021.</a:t>
            </a:r>
            <a:endParaRPr lang="es-MX" sz="3600" dirty="0">
              <a:solidFill>
                <a:schemeClr val="tx1"/>
              </a:solidFill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014788"/>
              </p:ext>
            </p:extLst>
          </p:nvPr>
        </p:nvGraphicFramePr>
        <p:xfrm>
          <a:off x="561702" y="1592218"/>
          <a:ext cx="8634550" cy="47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40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872947"/>
              </p:ext>
            </p:extLst>
          </p:nvPr>
        </p:nvGraphicFramePr>
        <p:xfrm>
          <a:off x="526156" y="1939174"/>
          <a:ext cx="9062760" cy="4586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8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9216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smtClean="0"/>
                        <a:t>Rosendo Pérez</a:t>
                      </a:r>
                      <a:r>
                        <a:rPr lang="es-MX" sz="1400" baseline="0" smtClean="0"/>
                        <a:t> </a:t>
                      </a:r>
                      <a:r>
                        <a:rPr lang="es-MX" sz="1400" baseline="0" dirty="0" smtClean="0"/>
                        <a:t>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12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311539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Trigésima Tercera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de Enero del 2021.</a:t>
            </a:r>
          </a:p>
        </p:txBody>
      </p:sp>
    </p:spTree>
    <p:extLst>
      <p:ext uri="{BB962C8B-B14F-4D97-AF65-F5344CB8AC3E}">
        <p14:creationId xmlns:p14="http://schemas.microsoft.com/office/powerpoint/2010/main" val="31026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24326"/>
              </p:ext>
            </p:extLst>
          </p:nvPr>
        </p:nvGraphicFramePr>
        <p:xfrm>
          <a:off x="526156" y="1939174"/>
          <a:ext cx="9062760" cy="427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8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9216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smtClean="0"/>
                        <a:t>Rosendo Pérez</a:t>
                      </a:r>
                      <a:r>
                        <a:rPr lang="es-MX" sz="1400" baseline="0" smtClean="0"/>
                        <a:t> </a:t>
                      </a:r>
                      <a:r>
                        <a:rPr lang="es-MX" sz="1400" baseline="0" dirty="0" smtClean="0"/>
                        <a:t>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23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311539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Trigésima Cuarta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de Febrero del 2021.</a:t>
            </a:r>
          </a:p>
        </p:txBody>
      </p:sp>
    </p:spTree>
    <p:extLst>
      <p:ext uri="{BB962C8B-B14F-4D97-AF65-F5344CB8AC3E}">
        <p14:creationId xmlns:p14="http://schemas.microsoft.com/office/powerpoint/2010/main" val="40783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348173"/>
              </p:ext>
            </p:extLst>
          </p:nvPr>
        </p:nvGraphicFramePr>
        <p:xfrm>
          <a:off x="526156" y="1939174"/>
          <a:ext cx="9062760" cy="4586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8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9216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smtClean="0"/>
                        <a:t>Rosendo Pérez</a:t>
                      </a:r>
                      <a:r>
                        <a:rPr lang="es-MX" sz="1400" baseline="0" smtClean="0"/>
                        <a:t> </a:t>
                      </a:r>
                      <a:r>
                        <a:rPr lang="es-MX" sz="1400" baseline="0" dirty="0" smtClean="0"/>
                        <a:t>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311539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 Sesión Extraordinaria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de Febrero del 2021.</a:t>
            </a:r>
          </a:p>
        </p:txBody>
      </p:sp>
    </p:spTree>
    <p:extLst>
      <p:ext uri="{BB962C8B-B14F-4D97-AF65-F5344CB8AC3E}">
        <p14:creationId xmlns:p14="http://schemas.microsoft.com/office/powerpoint/2010/main" val="5936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54513"/>
              </p:ext>
            </p:extLst>
          </p:nvPr>
        </p:nvGraphicFramePr>
        <p:xfrm>
          <a:off x="526156" y="1939174"/>
          <a:ext cx="9062760" cy="4586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8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 Gómez.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9216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Yesenia Murillo Dueñas.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 Martínez.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smtClean="0"/>
                        <a:t>Rosendo Pérez</a:t>
                      </a:r>
                      <a:r>
                        <a:rPr lang="es-MX" sz="1400" baseline="0" smtClean="0"/>
                        <a:t> </a:t>
                      </a:r>
                      <a:r>
                        <a:rPr lang="es-MX" sz="1400" baseline="0" dirty="0" smtClean="0"/>
                        <a:t>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311539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Trigésima Quinta Sesión </a:t>
            </a:r>
            <a:r>
              <a:rPr lang="es-MX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de </a:t>
            </a:r>
            <a:r>
              <a:rPr lang="es-MX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arzo del 2021.</a:t>
            </a:r>
          </a:p>
        </p:txBody>
      </p:sp>
    </p:spTree>
    <p:extLst>
      <p:ext uri="{BB962C8B-B14F-4D97-AF65-F5344CB8AC3E}">
        <p14:creationId xmlns:p14="http://schemas.microsoft.com/office/powerpoint/2010/main" val="32390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23087"/>
              </p:ext>
            </p:extLst>
          </p:nvPr>
        </p:nvGraphicFramePr>
        <p:xfrm>
          <a:off x="526156" y="1939174"/>
          <a:ext cx="9062760" cy="433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8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Yesenia</a:t>
                      </a:r>
                      <a:r>
                        <a:rPr lang="es-MX" sz="1400" baseline="0" dirty="0" smtClean="0"/>
                        <a:t> Murillo Dueñas</a:t>
                      </a:r>
                      <a:r>
                        <a:rPr lang="es-MX" sz="1400" dirty="0" smtClean="0"/>
                        <a:t>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 Interino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9216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Rocio Edith García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Núñez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Juan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José Solórzano Mora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30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Trigésima Sexta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de Marzo del 2021.</a:t>
            </a:r>
          </a:p>
        </p:txBody>
      </p:sp>
    </p:spTree>
    <p:extLst>
      <p:ext uri="{BB962C8B-B14F-4D97-AF65-F5344CB8AC3E}">
        <p14:creationId xmlns:p14="http://schemas.microsoft.com/office/powerpoint/2010/main" val="33197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81976"/>
              </p:ext>
            </p:extLst>
          </p:nvPr>
        </p:nvGraphicFramePr>
        <p:xfrm>
          <a:off x="526156" y="1939174"/>
          <a:ext cx="9062760" cy="469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8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Yesenia</a:t>
                      </a:r>
                      <a:r>
                        <a:rPr lang="es-MX" sz="1400" baseline="0" dirty="0" smtClean="0"/>
                        <a:t> Murillo Dueñas</a:t>
                      </a:r>
                      <a:r>
                        <a:rPr lang="es-MX" sz="1400" dirty="0" smtClean="0"/>
                        <a:t>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 Interino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9216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01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Rocio Edith García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Núñez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01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Rosendo</a:t>
                      </a:r>
                      <a:r>
                        <a:rPr lang="es-MX" sz="1400" baseline="0" dirty="0" smtClean="0"/>
                        <a:t>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01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496282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Juan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José Solórzano Mora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01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 Primera Sesión Extraordinaria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 de Junio del 2021.</a:t>
            </a:r>
          </a:p>
        </p:txBody>
      </p:sp>
    </p:spTree>
    <p:extLst>
      <p:ext uri="{BB962C8B-B14F-4D97-AF65-F5344CB8AC3E}">
        <p14:creationId xmlns:p14="http://schemas.microsoft.com/office/powerpoint/2010/main" val="28100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58389"/>
              </p:ext>
            </p:extLst>
          </p:nvPr>
        </p:nvGraphicFramePr>
        <p:xfrm>
          <a:off x="526156" y="1939174"/>
          <a:ext cx="9062760" cy="469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18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Yesenia</a:t>
                      </a:r>
                      <a:r>
                        <a:rPr lang="es-MX" sz="1400" baseline="0" dirty="0" smtClean="0"/>
                        <a:t> Murillo Dueñas</a:t>
                      </a:r>
                      <a:r>
                        <a:rPr lang="es-MX" sz="1400" dirty="0" smtClean="0"/>
                        <a:t>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Presidente Interino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9216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Rocio Edith García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Núñez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0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2459"/>
                  </a:ext>
                </a:extLst>
              </a:tr>
              <a:tr h="35914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Juan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José Solórzano Mora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MORENA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02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02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 Segunda Sesión Extraordinaria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de Junio del 2021.</a:t>
            </a:r>
          </a:p>
        </p:txBody>
      </p:sp>
    </p:spTree>
    <p:extLst>
      <p:ext uri="{BB962C8B-B14F-4D97-AF65-F5344CB8AC3E}">
        <p14:creationId xmlns:p14="http://schemas.microsoft.com/office/powerpoint/2010/main" val="42113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92710"/>
              </p:ext>
            </p:extLst>
          </p:nvPr>
        </p:nvGraphicFramePr>
        <p:xfrm>
          <a:off x="520505" y="1939174"/>
          <a:ext cx="9298343" cy="454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11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765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9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21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3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21 </a:t>
                      </a:r>
                      <a:r>
                        <a:rPr lang="es-MX" sz="1400" dirty="0" smtClean="0"/>
                        <a:t>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6619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21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21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21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06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6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20 </a:t>
                      </a:r>
                      <a:r>
                        <a:rPr lang="es-MX" sz="1400" dirty="0" smtClean="0"/>
                        <a:t>a favor 1 Abstención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21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083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19 a favor, 1 en contra y 1 abstención.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47503"/>
                  </a:ext>
                </a:extLst>
              </a:tr>
              <a:tr h="50739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21</a:t>
                      </a:r>
                    </a:p>
                    <a:p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21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Trigésima Séptima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de Junio del 2021.</a:t>
            </a:r>
          </a:p>
        </p:txBody>
      </p:sp>
    </p:spTree>
    <p:extLst>
      <p:ext uri="{BB962C8B-B14F-4D97-AF65-F5344CB8AC3E}">
        <p14:creationId xmlns:p14="http://schemas.microsoft.com/office/powerpoint/2010/main" val="7165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30330"/>
              </p:ext>
            </p:extLst>
          </p:nvPr>
        </p:nvGraphicFramePr>
        <p:xfrm>
          <a:off x="520505" y="1939174"/>
          <a:ext cx="9298343" cy="413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11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765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9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3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6619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06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6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4792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39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Trigésima Octava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de Julio del 2021.</a:t>
            </a:r>
          </a:p>
        </p:txBody>
      </p:sp>
    </p:spTree>
    <p:extLst>
      <p:ext uri="{BB962C8B-B14F-4D97-AF65-F5344CB8AC3E}">
        <p14:creationId xmlns:p14="http://schemas.microsoft.com/office/powerpoint/2010/main" val="16179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9820656" cy="1370709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chemeClr val="tx1"/>
                </a:solidFill>
              </a:rPr>
              <a:t>SESIONES CELEBRADAS.</a:t>
            </a:r>
            <a:br>
              <a:rPr lang="es-MX" sz="4800" dirty="0" smtClean="0">
                <a:solidFill>
                  <a:schemeClr val="tx1"/>
                </a:solidFill>
              </a:rPr>
            </a:br>
            <a:r>
              <a:rPr lang="es-MX" sz="4800" dirty="0" smtClean="0">
                <a:solidFill>
                  <a:schemeClr val="tx1"/>
                </a:solidFill>
              </a:rPr>
              <a:t>Administración 2018-2021</a:t>
            </a:r>
            <a:r>
              <a:rPr lang="es-MX" sz="4800" dirty="0" smtClean="0"/>
              <a:t>.</a:t>
            </a:r>
            <a:endParaRPr lang="es-MX" sz="4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770709" y="2508068"/>
            <a:ext cx="9183188" cy="3722914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ENERO DEL 2021.          1 UNA SESIÓN ORDINARIA.</a:t>
            </a:r>
          </a:p>
          <a:p>
            <a:r>
              <a:rPr lang="es-MX" sz="2400" dirty="0" smtClean="0">
                <a:solidFill>
                  <a:schemeClr val="tx1"/>
                </a:solidFill>
              </a:rPr>
              <a:t>( 18 de Enero del 2021) </a:t>
            </a:r>
            <a:endParaRPr lang="es-MX" sz="2400" dirty="0">
              <a:solidFill>
                <a:schemeClr val="tx1"/>
              </a:solidFill>
            </a:endParaRPr>
          </a:p>
          <a:p>
            <a:endParaRPr lang="es-MX" dirty="0"/>
          </a:p>
          <a:p>
            <a:r>
              <a:rPr lang="es-MX" dirty="0" smtClean="0">
                <a:solidFill>
                  <a:schemeClr val="tx1"/>
                </a:solidFill>
              </a:rPr>
              <a:t>FEBRERO DEL 2021.    1 UNA SESIÓN ORDINARIA Y 1 UNA SESIÓN EXTRAORDINARIA. </a:t>
            </a:r>
          </a:p>
          <a:p>
            <a:r>
              <a:rPr lang="es-MX" sz="2400" dirty="0" smtClean="0">
                <a:solidFill>
                  <a:schemeClr val="tx1"/>
                </a:solidFill>
              </a:rPr>
              <a:t>(16 y 25 de Febrero del 2021)</a:t>
            </a: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MX" sz="2400" dirty="0" smtClean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64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62132"/>
              </p:ext>
            </p:extLst>
          </p:nvPr>
        </p:nvGraphicFramePr>
        <p:xfrm>
          <a:off x="520505" y="1939174"/>
          <a:ext cx="9198261" cy="4192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56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0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5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0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 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6189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5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5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5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2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5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4 a favor 1 en contra.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35458"/>
                  </a:ext>
                </a:extLst>
              </a:tr>
              <a:tr h="50143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Trigésima Novena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 de Agosto del 2021.</a:t>
            </a:r>
          </a:p>
        </p:txBody>
      </p:sp>
    </p:spTree>
    <p:extLst>
      <p:ext uri="{BB962C8B-B14F-4D97-AF65-F5344CB8AC3E}">
        <p14:creationId xmlns:p14="http://schemas.microsoft.com/office/powerpoint/2010/main" val="24033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102440"/>
              </p:ext>
            </p:extLst>
          </p:nvPr>
        </p:nvGraphicFramePr>
        <p:xfrm>
          <a:off x="520505" y="1939174"/>
          <a:ext cx="9198261" cy="386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56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0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0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6189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2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43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9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Cuadragésima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de Agosto del 2021.</a:t>
            </a:r>
          </a:p>
        </p:txBody>
      </p:sp>
    </p:spTree>
    <p:extLst>
      <p:ext uri="{BB962C8B-B14F-4D97-AF65-F5344CB8AC3E}">
        <p14:creationId xmlns:p14="http://schemas.microsoft.com/office/powerpoint/2010/main" val="35804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802329"/>
              </p:ext>
            </p:extLst>
          </p:nvPr>
        </p:nvGraphicFramePr>
        <p:xfrm>
          <a:off x="520505" y="1939174"/>
          <a:ext cx="9198261" cy="386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56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0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0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61894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2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43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8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Cuadragésima Primera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 de Septiembre del 2021.</a:t>
            </a:r>
          </a:p>
        </p:txBody>
      </p:sp>
    </p:spTree>
    <p:extLst>
      <p:ext uri="{BB962C8B-B14F-4D97-AF65-F5344CB8AC3E}">
        <p14:creationId xmlns:p14="http://schemas.microsoft.com/office/powerpoint/2010/main" val="2151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54706"/>
              </p:ext>
            </p:extLst>
          </p:nvPr>
        </p:nvGraphicFramePr>
        <p:xfrm>
          <a:off x="458405" y="2243214"/>
          <a:ext cx="9198261" cy="383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56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0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0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 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20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23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312477"/>
                  </a:ext>
                </a:extLst>
              </a:tr>
              <a:tr h="33142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Rosendo</a:t>
                      </a:r>
                      <a:r>
                        <a:rPr lang="es-MX" sz="1400" baseline="0" dirty="0" smtClean="0"/>
                        <a:t>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31793"/>
                  </a:ext>
                </a:extLst>
              </a:tr>
              <a:tr h="501432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2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Sesión Solemne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de Septiembre del 2021.</a:t>
            </a:r>
          </a:p>
        </p:txBody>
      </p:sp>
    </p:spTree>
    <p:extLst>
      <p:ext uri="{BB962C8B-B14F-4D97-AF65-F5344CB8AC3E}">
        <p14:creationId xmlns:p14="http://schemas.microsoft.com/office/powerpoint/2010/main" val="21431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02427"/>
              </p:ext>
            </p:extLst>
          </p:nvPr>
        </p:nvGraphicFramePr>
        <p:xfrm>
          <a:off x="520505" y="1939174"/>
          <a:ext cx="9198261" cy="4340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10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95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13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6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5602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13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67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</a:t>
                      </a:r>
                      <a:r>
                        <a:rPr lang="es-MX" sz="1400" baseline="0" dirty="0" smtClean="0"/>
                        <a:t>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004684"/>
                  </a:ext>
                </a:extLst>
              </a:tr>
              <a:tr h="29986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 a favor</a:t>
                      </a:r>
                      <a:r>
                        <a:rPr lang="es-MX" sz="1400" baseline="0" dirty="0" smtClean="0"/>
                        <a:t> 1 abstención.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745929"/>
                  </a:ext>
                </a:extLst>
              </a:tr>
              <a:tr h="49330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13 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Cuadragésima Segunda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de Septiembre del 2021.</a:t>
            </a:r>
          </a:p>
        </p:txBody>
      </p:sp>
    </p:spTree>
    <p:extLst>
      <p:ext uri="{BB962C8B-B14F-4D97-AF65-F5344CB8AC3E}">
        <p14:creationId xmlns:p14="http://schemas.microsoft.com/office/powerpoint/2010/main" val="18533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98667" y="251354"/>
            <a:ext cx="8248894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011" y="128861"/>
            <a:ext cx="2656749" cy="24314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460314" y="2076994"/>
            <a:ext cx="10279161" cy="4193177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84217" y="2076994"/>
            <a:ext cx="8477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49019"/>
              </p:ext>
            </p:extLst>
          </p:nvPr>
        </p:nvGraphicFramePr>
        <p:xfrm>
          <a:off x="520505" y="1939174"/>
          <a:ext cx="9198261" cy="4340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10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Partido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Puntos de Acuerdo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Sentido de su Voto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95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Nancy Maldonado</a:t>
                      </a:r>
                      <a:r>
                        <a:rPr lang="es-MX" sz="1400" baseline="0" dirty="0" smtClean="0"/>
                        <a:t> Gómez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Presidenta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</a:t>
                      </a:r>
                      <a:r>
                        <a:rPr lang="es-MX" sz="1400" baseline="0" dirty="0" smtClean="0"/>
                        <a:t>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6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Cesar</a:t>
                      </a:r>
                      <a:r>
                        <a:rPr lang="es-MX" sz="1400" baseline="0" dirty="0" smtClean="0"/>
                        <a:t> Antonio Preciado Castañeda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Sindico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 a favor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54712"/>
                  </a:ext>
                </a:extLst>
              </a:tr>
              <a:tr h="35602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Hugo Aristeo Landeros Zepeda.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Brenda</a:t>
                      </a:r>
                      <a:r>
                        <a:rPr lang="es-MX" sz="1400" baseline="0" dirty="0" smtClean="0"/>
                        <a:t> Yanely Cárdenas Rodríguez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David Santana Flores.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Yesenia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Murillo Dueñas</a:t>
                      </a: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67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Martha Arizon Virgen.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Valentina Ruelas Vázquez.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dirty="0" smtClean="0"/>
                        <a:t>3 </a:t>
                      </a:r>
                      <a:r>
                        <a:rPr lang="es-MX" sz="1400" dirty="0" smtClean="0"/>
                        <a:t>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05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Tomas Quezada</a:t>
                      </a:r>
                      <a:r>
                        <a:rPr lang="es-MX" sz="1400" baseline="0" dirty="0" smtClean="0"/>
                        <a:t> Uribe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PRI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 a favor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004684"/>
                  </a:ext>
                </a:extLst>
              </a:tr>
              <a:tr h="29986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Rosendo Pérez Lepe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 a favor.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745929"/>
                  </a:ext>
                </a:extLst>
              </a:tr>
              <a:tr h="493305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 Clementina Fernández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Martínez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Regidor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SIN</a:t>
                      </a:r>
                      <a:r>
                        <a:rPr lang="es-MX" sz="1400" baseline="0" dirty="0" smtClean="0"/>
                        <a:t> PARTIDO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aseline="0" smtClean="0"/>
                        <a:t>3 </a:t>
                      </a:r>
                      <a:r>
                        <a:rPr lang="es-MX" sz="1400" baseline="0" dirty="0" smtClean="0"/>
                        <a:t>a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060962" y="1065865"/>
            <a:ext cx="5993149" cy="86024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Cuadragésima Tercera Sesión Ordinaria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de Septiembre del 2021.</a:t>
            </a:r>
          </a:p>
        </p:txBody>
      </p:sp>
    </p:spTree>
    <p:extLst>
      <p:ext uri="{BB962C8B-B14F-4D97-AF65-F5344CB8AC3E}">
        <p14:creationId xmlns:p14="http://schemas.microsoft.com/office/powerpoint/2010/main" val="32159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9820656" cy="1370709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chemeClr val="tx1"/>
                </a:solidFill>
              </a:rPr>
              <a:t>SESIONES CELEBRADAS.</a:t>
            </a:r>
            <a:br>
              <a:rPr lang="es-MX" sz="4800" dirty="0" smtClean="0">
                <a:solidFill>
                  <a:schemeClr val="tx1"/>
                </a:solidFill>
              </a:rPr>
            </a:br>
            <a:r>
              <a:rPr lang="es-MX" sz="4800" dirty="0" smtClean="0">
                <a:solidFill>
                  <a:schemeClr val="tx1"/>
                </a:solidFill>
              </a:rPr>
              <a:t>Administración 2018-2021</a:t>
            </a:r>
            <a:r>
              <a:rPr lang="es-MX" sz="4800" dirty="0" smtClean="0"/>
              <a:t>.</a:t>
            </a:r>
            <a:endParaRPr lang="es-MX" sz="48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770709" y="2508068"/>
            <a:ext cx="9209314" cy="416705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MARZO DEL 2021.          2 DOS SESIONES ORDINARIAS.</a:t>
            </a:r>
          </a:p>
          <a:p>
            <a:r>
              <a:rPr lang="es-MX" sz="2400" dirty="0" smtClean="0">
                <a:solidFill>
                  <a:schemeClr val="tx1"/>
                </a:solidFill>
              </a:rPr>
              <a:t>( 5 y 25 de Marzo del 2021) </a:t>
            </a:r>
            <a:endParaRPr lang="es-MX" dirty="0" smtClean="0"/>
          </a:p>
          <a:p>
            <a:r>
              <a:rPr lang="es-MX" dirty="0" smtClean="0">
                <a:solidFill>
                  <a:schemeClr val="tx1"/>
                </a:solidFill>
              </a:rPr>
              <a:t>ABRIL DEL 2021.             0 SESIONES.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MAYO DEL 2021.             0 SESIONES. 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JUNIO DEL 2021.          1 UNA SESIÓN ORDINARIA, 2 DOS SESIONES EXTRAORDINARIAS.</a:t>
            </a:r>
          </a:p>
          <a:p>
            <a:r>
              <a:rPr lang="es-MX" sz="2800" dirty="0" smtClean="0">
                <a:solidFill>
                  <a:schemeClr val="tx1"/>
                </a:solidFill>
              </a:rPr>
              <a:t>(</a:t>
            </a:r>
            <a:r>
              <a:rPr lang="es-MX" sz="2400" dirty="0" smtClean="0">
                <a:solidFill>
                  <a:schemeClr val="tx1"/>
                </a:solidFill>
              </a:rPr>
              <a:t>25 de Junio del 2021)                (03 y 10 de Junio del 2021)</a:t>
            </a:r>
            <a:endParaRPr lang="es-MX" sz="2800" dirty="0">
              <a:solidFill>
                <a:schemeClr val="tx1"/>
              </a:solidFill>
            </a:endParaRPr>
          </a:p>
          <a:p>
            <a:endParaRPr lang="es-MX" sz="2000" dirty="0" smtClean="0">
              <a:solidFill>
                <a:schemeClr val="tx1"/>
              </a:solidFill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1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193639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667512" y="2377440"/>
            <a:ext cx="10279161" cy="3722914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979714" y="2076994"/>
            <a:ext cx="854310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Trigésima Tercera Sesión Ordinaria de fecha 18 de Enero del 2021.</a:t>
            </a:r>
          </a:p>
          <a:p>
            <a:pPr algn="just"/>
            <a:r>
              <a:rPr lang="es-MX" sz="2000" dirty="0" smtClean="0"/>
              <a:t> Asistencia de 11 once regidores de 11 once regidores que Integran el Ayuntamiento de Atengo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Trigésima Cuarta Sesión Ordinaria de Fecha 16 de Febrero del 2021.</a:t>
            </a:r>
          </a:p>
          <a:p>
            <a:pPr algn="just"/>
            <a:r>
              <a:rPr lang="es-MX" sz="2000" dirty="0" smtClean="0"/>
              <a:t>Asistencia de 10 diez regidores de 11 once regidores que Integran el Ayuntamiento de Atengo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Decima Sesión Extraordinaria de fecha 25 de Febrero del 2021.</a:t>
            </a:r>
          </a:p>
          <a:p>
            <a:pPr algn="just"/>
            <a:r>
              <a:rPr lang="es-MX" sz="2000" dirty="0" smtClean="0"/>
              <a:t>Asistencia de 11 once regidores de 11 once regidores que Integran el Ayuntamiento de Atengo, administración 2018-2021.</a:t>
            </a:r>
          </a:p>
          <a:p>
            <a:endParaRPr lang="es-MX" sz="2000" dirty="0" smtClean="0"/>
          </a:p>
          <a:p>
            <a:endParaRPr lang="es-MX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193639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667512" y="2377440"/>
            <a:ext cx="10279161" cy="3722914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603504" y="1894115"/>
            <a:ext cx="89859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Decima Quinta Sesión Ordinaria de fecha 05 de Marzo del 2021.</a:t>
            </a:r>
          </a:p>
          <a:p>
            <a:pPr algn="just"/>
            <a:r>
              <a:rPr lang="es-MX" sz="2000" dirty="0" smtClean="0"/>
              <a:t> Asistencia de 11 once regidores de 11 once regidores que Integran el Ayuntamiento de Atengo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Trigésima Sexta Sesión Ordinaria de Fecha 25 de Marzo del 2021.</a:t>
            </a:r>
          </a:p>
          <a:p>
            <a:pPr algn="just"/>
            <a:r>
              <a:rPr lang="es-MX" sz="2000" dirty="0" smtClean="0"/>
              <a:t>Asistencia de 10 diez regidores de 11 once regidores que Integran el Ayuntamiento de Atengo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Decima Primera Sesión Extraordinaria de fecha 03 de Junio del 2021.</a:t>
            </a:r>
          </a:p>
          <a:p>
            <a:pPr algn="just"/>
            <a:r>
              <a:rPr lang="es-MX" sz="2000" dirty="0" smtClean="0"/>
              <a:t>Asistencia de 11 once regidores de 11 once regidores que Integran el Ayuntamiento de Atengo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Decima Segunda Sesión Extraordinaria de fecha 10 de Junio del 2021.</a:t>
            </a:r>
          </a:p>
          <a:p>
            <a:pPr algn="just"/>
            <a:r>
              <a:rPr lang="es-MX" sz="2000" dirty="0" smtClean="0"/>
              <a:t>Asistencia de 10 diez regidores de 11 once regidores que Integran el Ayuntamiento de Atengo administración 2018-2021</a:t>
            </a:r>
          </a:p>
          <a:p>
            <a:pPr algn="just"/>
            <a:endParaRPr lang="es-MX" sz="2000" dirty="0"/>
          </a:p>
          <a:p>
            <a:endParaRPr lang="es-MX" sz="2000" dirty="0" smtClean="0"/>
          </a:p>
          <a:p>
            <a:endParaRPr lang="es-MX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9193639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667512" y="2377440"/>
            <a:ext cx="10279161" cy="3722914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603504" y="1894115"/>
            <a:ext cx="898593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Trigésima Séptima Sesión Ordinaria de fecha 25 de Junio del 2021.</a:t>
            </a:r>
          </a:p>
          <a:p>
            <a:pPr algn="just"/>
            <a:r>
              <a:rPr lang="es-MX" sz="2000" dirty="0" smtClean="0"/>
              <a:t> Asistencia de 11 once regidores de 11 once regidores que Integran el Ayuntamiento de Atengo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Trigésima Octava Sesión Ordinaria de fecha 20 de Julio del 2021.</a:t>
            </a:r>
          </a:p>
          <a:p>
            <a:pPr algn="just"/>
            <a:r>
              <a:rPr lang="es-MX" sz="2000" dirty="0" smtClean="0"/>
              <a:t>Asistencia de 10 diez regidores de 11 once regidores que Integran el Ayuntamiento de Atengo,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Trigésima Novena Sesión Ordinaria de fecha 09 de Agosto del 2021.</a:t>
            </a:r>
          </a:p>
          <a:p>
            <a:pPr algn="just"/>
            <a:r>
              <a:rPr lang="es-MX" sz="2000" dirty="0" smtClean="0"/>
              <a:t>Asistencia de 10 diez regidores de 11 once regidores que Integran el Ayuntamiento de Atengo, administración 2018-2021.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Cuadragésima Sesión Ordinaria de fecha 27 de Agosto del 2021.</a:t>
            </a:r>
          </a:p>
          <a:p>
            <a:pPr algn="just"/>
            <a:r>
              <a:rPr lang="es-MX" sz="2000" dirty="0" smtClean="0"/>
              <a:t>Asistencia de 09 nueve regidores de 11 once regidores que Integran el Ayuntamiento de Atengo, administración 2018-2021. </a:t>
            </a:r>
          </a:p>
          <a:p>
            <a:pPr algn="just"/>
            <a:endParaRPr lang="es-MX" sz="2000" dirty="0"/>
          </a:p>
          <a:p>
            <a:pPr algn="just"/>
            <a:endParaRPr lang="es-MX" sz="2000" dirty="0"/>
          </a:p>
          <a:p>
            <a:endParaRPr lang="es-MX" sz="2000" dirty="0" smtClean="0"/>
          </a:p>
          <a:p>
            <a:endParaRPr lang="es-MX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1657" y="481315"/>
            <a:ext cx="9193639" cy="901580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Asistencia de Regidores.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667512" y="2377440"/>
            <a:ext cx="10279161" cy="3722914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603504" y="1672047"/>
            <a:ext cx="90499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Cuadragésima Primera Sesión Ordinaria de fecha 02 de Septiembre del 2021.</a:t>
            </a:r>
          </a:p>
          <a:p>
            <a:pPr algn="just"/>
            <a:r>
              <a:rPr lang="es-MX" sz="2000" dirty="0" smtClean="0"/>
              <a:t>Asistencia de 09 nueve regidores de 11 once regidores que Integran el Ayuntamiento de Atengo, administración 2018-2021. 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Segunda Sesión Solemne de fecha 14 de Septiembre del 2021.</a:t>
            </a:r>
          </a:p>
          <a:p>
            <a:pPr algn="just"/>
            <a:r>
              <a:rPr lang="es-MX" sz="2000" dirty="0" smtClean="0"/>
              <a:t>Asistencia de 09 nueve regidores de 11 once regidores que Integran el Ayuntamiento de Atengo, administración 2018-2021.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/>
              <a:t>Cuadragésima </a:t>
            </a:r>
            <a:r>
              <a:rPr lang="es-MX" sz="2000" dirty="0" smtClean="0"/>
              <a:t>Segunda </a:t>
            </a:r>
            <a:r>
              <a:rPr lang="es-MX" sz="2000" dirty="0"/>
              <a:t>Sesión Ordinaria de fecha </a:t>
            </a:r>
            <a:r>
              <a:rPr lang="es-MX" sz="2000" dirty="0" smtClean="0"/>
              <a:t>21 </a:t>
            </a:r>
            <a:r>
              <a:rPr lang="es-MX" sz="2000" dirty="0"/>
              <a:t>de Septiembre del 2021.</a:t>
            </a:r>
          </a:p>
          <a:p>
            <a:pPr algn="just"/>
            <a:r>
              <a:rPr lang="es-MX" sz="2000" dirty="0"/>
              <a:t>Asistencia de </a:t>
            </a:r>
            <a:r>
              <a:rPr lang="es-MX" sz="2000" dirty="0" smtClean="0"/>
              <a:t>11 once regidores </a:t>
            </a:r>
            <a:r>
              <a:rPr lang="es-MX" sz="2000" dirty="0"/>
              <a:t>de 11 once regidores que Integran el Ayuntamiento de Atengo, administración 2018-2021. 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Cuadragésima Tercera </a:t>
            </a:r>
            <a:r>
              <a:rPr lang="es-MX" sz="2000" dirty="0"/>
              <a:t>Sesión Ordinaria de fecha </a:t>
            </a:r>
            <a:r>
              <a:rPr lang="es-MX" sz="2000" dirty="0" smtClean="0"/>
              <a:t>28 </a:t>
            </a:r>
            <a:r>
              <a:rPr lang="es-MX" sz="2000" dirty="0"/>
              <a:t>de Septiembre del 2021.</a:t>
            </a:r>
          </a:p>
          <a:p>
            <a:pPr algn="just"/>
            <a:r>
              <a:rPr lang="es-MX" sz="2000" dirty="0"/>
              <a:t>Asistencia de 09 nueve regidores de 11 once regidores que Integran el Ayuntamiento de Atengo, administración 2018-2021. </a:t>
            </a: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4743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37802" y="200139"/>
            <a:ext cx="6979921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tx1"/>
                </a:solidFill>
              </a:rPr>
              <a:t>ASISTENCIA A SESIONES DE AYUNTAMIENTO. 2018-2021.</a:t>
            </a:r>
            <a:endParaRPr lang="es-MX" sz="3600" dirty="0">
              <a:solidFill>
                <a:schemeClr val="tx1"/>
              </a:solidFill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236773"/>
              </p:ext>
            </p:extLst>
          </p:nvPr>
        </p:nvGraphicFramePr>
        <p:xfrm>
          <a:off x="457199" y="1600200"/>
          <a:ext cx="8477795" cy="47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22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17" y="128860"/>
            <a:ext cx="2904943" cy="2784158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37802" y="200139"/>
            <a:ext cx="6979921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tx1"/>
                </a:solidFill>
              </a:rPr>
              <a:t>ASISTENCIA A SESIONES DE AYUNTAMIENTO. 2018-2021.</a:t>
            </a:r>
            <a:endParaRPr lang="es-MX" sz="3600" dirty="0">
              <a:solidFill>
                <a:schemeClr val="tx1"/>
              </a:solidFill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072015"/>
              </p:ext>
            </p:extLst>
          </p:nvPr>
        </p:nvGraphicFramePr>
        <p:xfrm>
          <a:off x="561702" y="1592218"/>
          <a:ext cx="8634550" cy="47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50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1561</TotalTime>
  <Words>2631</Words>
  <Application>Microsoft Office PowerPoint</Application>
  <PresentationFormat>Panorámica</PresentationFormat>
  <Paragraphs>1012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 Light</vt:lpstr>
      <vt:lpstr>Metropolitana</vt:lpstr>
      <vt:lpstr>Estadística de Asistencia a sesiones de Ayuntamiento administración 2018-2021</vt:lpstr>
      <vt:lpstr>SESIONES CELEBRADAS. Administración 2018-2021.</vt:lpstr>
      <vt:lpstr>SESIONES CELEBRADAS. Administración 2018-2021.</vt:lpstr>
      <vt:lpstr>Asistencia de Regidores.</vt:lpstr>
      <vt:lpstr>Asistencia de Regidores.</vt:lpstr>
      <vt:lpstr>Asistencia de Regidores.</vt:lpstr>
      <vt:lpstr>Asistencia de Regidores.</vt:lpstr>
      <vt:lpstr>Presentación de PowerPoint</vt:lpstr>
      <vt:lpstr>Presentación de PowerPoint</vt:lpstr>
      <vt:lpstr>Presentación de PowerPoint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  <vt:lpstr>Asistencia de Regidores.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SECRETARIO GENERA</dc:creator>
  <cp:lastModifiedBy>SECRETARIO GENERA</cp:lastModifiedBy>
  <cp:revision>68</cp:revision>
  <dcterms:created xsi:type="dcterms:W3CDTF">2019-11-04T18:30:17Z</dcterms:created>
  <dcterms:modified xsi:type="dcterms:W3CDTF">2021-09-28T15:24:22Z</dcterms:modified>
</cp:coreProperties>
</file>